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Open Sans Bold" panose="020B0604020202020204" charset="0"/>
      <p:regular r:id="rId14"/>
    </p:embeddedFont>
    <p:embeddedFont>
      <p:font typeface="Roboto" panose="020B0604020202020204" charset="0"/>
      <p:regular r:id="rId15"/>
    </p:embeddedFont>
    <p:embeddedFont>
      <p:font typeface="Open Sans" panose="020B0604020202020204" charset="0"/>
      <p:regular r:id="rId16"/>
    </p:embeddedFont>
    <p:embeddedFont>
      <p:font typeface="Roboto Bold" panose="020B0604020202020204" charset="0"/>
      <p:regular r:id="rId17"/>
    </p:embeddedFont>
    <p:embeddedFont>
      <p:font typeface="Horizon" panose="020B0604020202020204" charset="0"/>
      <p:regular r:id="rId18"/>
    </p:embeddedFont>
    <p:embeddedFont>
      <p:font typeface="Calibri" panose="020F0502020204030204" pitchFamily="34"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1" d="100"/>
          <a:sy n="61" d="100"/>
        </p:scale>
        <p:origin x="42"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png>
</file>

<file path=ppt/media/image10.jpeg>
</file>

<file path=ppt/media/image11.jpeg>
</file>

<file path=ppt/media/image12.jpeg>
</file>

<file path=ppt/media/image13.png>
</file>

<file path=ppt/media/image14.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3" r="-223"/>
            </a:stretch>
          </a:blipFill>
        </p:spPr>
      </p:sp>
      <p:sp>
        <p:nvSpPr>
          <p:cNvPr id="3" name="TextBox 3"/>
          <p:cNvSpPr txBox="1"/>
          <p:nvPr/>
        </p:nvSpPr>
        <p:spPr>
          <a:xfrm>
            <a:off x="0" y="889683"/>
            <a:ext cx="6763944" cy="2159673"/>
          </a:xfrm>
          <a:prstGeom prst="rect">
            <a:avLst/>
          </a:prstGeom>
        </p:spPr>
        <p:txBody>
          <a:bodyPr lIns="0" tIns="0" rIns="0" bIns="0" rtlCol="0" anchor="t">
            <a:spAutoFit/>
          </a:bodyPr>
          <a:lstStyle/>
          <a:p>
            <a:pPr algn="ctr">
              <a:lnSpc>
                <a:spcPts val="8429"/>
              </a:lnSpc>
            </a:pPr>
            <a:r>
              <a:rPr lang="en-US" sz="5695" spc="170">
                <a:solidFill>
                  <a:srgbClr val="FFFFFF"/>
                </a:solidFill>
                <a:latin typeface="Horizon"/>
                <a:ea typeface="Horizon"/>
                <a:cs typeface="Horizon"/>
                <a:sym typeface="Horizon"/>
              </a:rPr>
              <a:t>PMSD </a:t>
            </a:r>
          </a:p>
          <a:p>
            <a:pPr algn="l">
              <a:lnSpc>
                <a:spcPts val="8429"/>
              </a:lnSpc>
            </a:pPr>
            <a:r>
              <a:rPr lang="en-US" sz="5695" spc="170">
                <a:solidFill>
                  <a:srgbClr val="FFFFFF"/>
                </a:solidFill>
                <a:latin typeface="Horizon"/>
                <a:ea typeface="Horizon"/>
                <a:cs typeface="Horizon"/>
                <a:sym typeface="Horizon"/>
              </a:rPr>
              <a:t>                                    </a:t>
            </a:r>
          </a:p>
        </p:txBody>
      </p:sp>
      <p:sp>
        <p:nvSpPr>
          <p:cNvPr id="4" name="TextBox 4"/>
          <p:cNvSpPr txBox="1"/>
          <p:nvPr/>
        </p:nvSpPr>
        <p:spPr>
          <a:xfrm>
            <a:off x="0" y="2226278"/>
            <a:ext cx="6763944" cy="1819945"/>
          </a:xfrm>
          <a:prstGeom prst="rect">
            <a:avLst/>
          </a:prstGeom>
        </p:spPr>
        <p:txBody>
          <a:bodyPr lIns="0" tIns="0" rIns="0" bIns="0" rtlCol="0" anchor="t">
            <a:spAutoFit/>
          </a:bodyPr>
          <a:lstStyle/>
          <a:p>
            <a:pPr algn="ctr">
              <a:lnSpc>
                <a:spcPts val="4729"/>
              </a:lnSpc>
            </a:pPr>
            <a:r>
              <a:rPr lang="en-US" sz="3195" spc="95">
                <a:solidFill>
                  <a:srgbClr val="FFFFFF"/>
                </a:solidFill>
                <a:latin typeface="Horizon"/>
                <a:ea typeface="Horizon"/>
                <a:cs typeface="Horizon"/>
                <a:sym typeface="Horizon"/>
              </a:rPr>
              <a:t>PULSEIRA MONITORA DE SAUDE E DOENÇAS</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0" y="-104514"/>
            <a:ext cx="7864939" cy="10496027"/>
          </a:xfrm>
          <a:custGeom>
            <a:avLst/>
            <a:gdLst/>
            <a:ahLst/>
            <a:cxnLst/>
            <a:rect l="l" t="t" r="r" b="b"/>
            <a:pathLst>
              <a:path w="7864939" h="10496027">
                <a:moveTo>
                  <a:pt x="0" y="0"/>
                </a:moveTo>
                <a:lnTo>
                  <a:pt x="7864939" y="0"/>
                </a:lnTo>
                <a:lnTo>
                  <a:pt x="7864939" y="10496028"/>
                </a:lnTo>
                <a:lnTo>
                  <a:pt x="0" y="10496028"/>
                </a:lnTo>
                <a:lnTo>
                  <a:pt x="0" y="0"/>
                </a:lnTo>
                <a:close/>
              </a:path>
            </a:pathLst>
          </a:custGeom>
          <a:blipFill>
            <a:blip r:embed="rId2"/>
            <a:stretch>
              <a:fillRect l="-1015" r="-32437"/>
            </a:stretch>
          </a:blipFill>
          <a:ln w="66675" cap="sq">
            <a:solidFill>
              <a:srgbClr val="FFFFFF"/>
            </a:solidFill>
            <a:prstDash val="solid"/>
            <a:miter/>
          </a:ln>
        </p:spPr>
      </p:sp>
      <p:sp>
        <p:nvSpPr>
          <p:cNvPr id="3" name="TextBox 3"/>
          <p:cNvSpPr txBox="1"/>
          <p:nvPr/>
        </p:nvSpPr>
        <p:spPr>
          <a:xfrm>
            <a:off x="9448800" y="444246"/>
            <a:ext cx="7180734" cy="1038746"/>
          </a:xfrm>
          <a:prstGeom prst="rect">
            <a:avLst/>
          </a:prstGeom>
        </p:spPr>
        <p:txBody>
          <a:bodyPr wrap="square" lIns="0" tIns="0" rIns="0" bIns="0" rtlCol="0" anchor="t">
            <a:spAutoFit/>
          </a:bodyPr>
          <a:lstStyle/>
          <a:p>
            <a:pPr algn="ctr">
              <a:lnSpc>
                <a:spcPts val="8135"/>
              </a:lnSpc>
              <a:spcBef>
                <a:spcPct val="0"/>
              </a:spcBef>
            </a:pPr>
            <a:r>
              <a:rPr lang="en-US" sz="7200" dirty="0">
                <a:solidFill>
                  <a:srgbClr val="FFFFFF"/>
                </a:solidFill>
                <a:latin typeface="Horizon"/>
                <a:ea typeface="Horizon"/>
                <a:cs typeface="Horizon"/>
                <a:sym typeface="Horizon"/>
              </a:rPr>
              <a:t>DOENÇAS</a:t>
            </a:r>
          </a:p>
        </p:txBody>
      </p:sp>
      <p:sp>
        <p:nvSpPr>
          <p:cNvPr id="4" name="TextBox 4"/>
          <p:cNvSpPr txBox="1"/>
          <p:nvPr/>
        </p:nvSpPr>
        <p:spPr>
          <a:xfrm>
            <a:off x="8496427" y="3178156"/>
            <a:ext cx="8762873" cy="2119249"/>
          </a:xfrm>
          <a:prstGeom prst="rect">
            <a:avLst/>
          </a:prstGeom>
        </p:spPr>
        <p:txBody>
          <a:bodyPr lIns="0" tIns="0" rIns="0" bIns="0" rtlCol="0" anchor="t">
            <a:spAutoFit/>
          </a:bodyPr>
          <a:lstStyle/>
          <a:p>
            <a:pPr marL="526795" lvl="1" indent="-263398" algn="l">
              <a:lnSpc>
                <a:spcPts val="3415"/>
              </a:lnSpc>
              <a:buFont typeface="Arial"/>
              <a:buChar char="•"/>
            </a:pPr>
            <a:r>
              <a:rPr lang="en-US" sz="2439">
                <a:solidFill>
                  <a:srgbClr val="FFFFFF"/>
                </a:solidFill>
                <a:latin typeface="Open Sans"/>
                <a:ea typeface="Open Sans"/>
                <a:cs typeface="Open Sans"/>
                <a:sym typeface="Open Sans"/>
              </a:rPr>
              <a:t>Covid-19</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Gripe (Influenza)</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Doenças Virais Respiratórias (ex.: VSR, resfriado comum)</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Pneumonia Bacteriana ou Viral</a:t>
            </a:r>
          </a:p>
          <a:p>
            <a:pPr algn="l">
              <a:lnSpc>
                <a:spcPts val="3415"/>
              </a:lnSpc>
            </a:pPr>
            <a:endParaRPr lang="en-US" sz="2439">
              <a:solidFill>
                <a:srgbClr val="FFFFFF"/>
              </a:solidFill>
              <a:latin typeface="Open Sans"/>
              <a:ea typeface="Open Sans"/>
              <a:cs typeface="Open Sans"/>
              <a:sym typeface="Open Sans"/>
            </a:endParaRPr>
          </a:p>
        </p:txBody>
      </p:sp>
      <p:sp>
        <p:nvSpPr>
          <p:cNvPr id="5" name="TextBox 5"/>
          <p:cNvSpPr txBox="1"/>
          <p:nvPr/>
        </p:nvSpPr>
        <p:spPr>
          <a:xfrm>
            <a:off x="8496427" y="2495201"/>
            <a:ext cx="9109173" cy="404749"/>
          </a:xfrm>
          <a:prstGeom prst="rect">
            <a:avLst/>
          </a:prstGeom>
        </p:spPr>
        <p:txBody>
          <a:bodyPr lIns="0" tIns="0" rIns="0" bIns="0" rtlCol="0" anchor="t">
            <a:spAutoFit/>
          </a:bodyPr>
          <a:lstStyle/>
          <a:p>
            <a:pPr algn="l">
              <a:lnSpc>
                <a:spcPts val="3415"/>
              </a:lnSpc>
            </a:pPr>
            <a:r>
              <a:rPr lang="en-US" sz="2439" b="1">
                <a:solidFill>
                  <a:srgbClr val="FFFFFF"/>
                </a:solidFill>
                <a:latin typeface="Open Sans Bold"/>
                <a:ea typeface="Open Sans Bold"/>
                <a:cs typeface="Open Sans Bold"/>
                <a:sym typeface="Open Sans Bold"/>
              </a:rPr>
              <a:t>Transmissíveis</a:t>
            </a:r>
          </a:p>
        </p:txBody>
      </p:sp>
      <p:sp>
        <p:nvSpPr>
          <p:cNvPr id="6" name="TextBox 6"/>
          <p:cNvSpPr txBox="1"/>
          <p:nvPr/>
        </p:nvSpPr>
        <p:spPr>
          <a:xfrm>
            <a:off x="8496427" y="6528735"/>
            <a:ext cx="8762873" cy="2119249"/>
          </a:xfrm>
          <a:prstGeom prst="rect">
            <a:avLst/>
          </a:prstGeom>
        </p:spPr>
        <p:txBody>
          <a:bodyPr lIns="0" tIns="0" rIns="0" bIns="0" rtlCol="0" anchor="t">
            <a:spAutoFit/>
          </a:bodyPr>
          <a:lstStyle/>
          <a:p>
            <a:pPr marL="526795" lvl="1" indent="-263398" algn="l">
              <a:lnSpc>
                <a:spcPts val="3415"/>
              </a:lnSpc>
              <a:buFont typeface="Arial"/>
              <a:buChar char="•"/>
            </a:pPr>
            <a:r>
              <a:rPr lang="en-US" sz="2439">
                <a:solidFill>
                  <a:srgbClr val="FFFFFF"/>
                </a:solidFill>
                <a:latin typeface="Open Sans"/>
                <a:ea typeface="Open Sans"/>
                <a:cs typeface="Open Sans"/>
                <a:sym typeface="Open Sans"/>
              </a:rPr>
              <a:t>Dengue, Zika e Chikungunya (Prevenção)</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Asma</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Arritmias Cardíacas</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Hipertensão Arterial</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Insuficiência Cardíaca</a:t>
            </a:r>
          </a:p>
        </p:txBody>
      </p:sp>
      <p:sp>
        <p:nvSpPr>
          <p:cNvPr id="7" name="TextBox 7"/>
          <p:cNvSpPr txBox="1"/>
          <p:nvPr/>
        </p:nvSpPr>
        <p:spPr>
          <a:xfrm>
            <a:off x="8496427" y="5845781"/>
            <a:ext cx="9109173" cy="404749"/>
          </a:xfrm>
          <a:prstGeom prst="rect">
            <a:avLst/>
          </a:prstGeom>
        </p:spPr>
        <p:txBody>
          <a:bodyPr lIns="0" tIns="0" rIns="0" bIns="0" rtlCol="0" anchor="t">
            <a:spAutoFit/>
          </a:bodyPr>
          <a:lstStyle/>
          <a:p>
            <a:pPr algn="l">
              <a:lnSpc>
                <a:spcPts val="3415"/>
              </a:lnSpc>
            </a:pPr>
            <a:r>
              <a:rPr lang="en-US" sz="2439" b="1">
                <a:solidFill>
                  <a:srgbClr val="FFFFFF"/>
                </a:solidFill>
                <a:latin typeface="Open Sans Bold"/>
                <a:ea typeface="Open Sans Bold"/>
                <a:cs typeface="Open Sans Bold"/>
                <a:sym typeface="Open Sans Bold"/>
              </a:rPr>
              <a:t>Não Transmissíveis</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rot="-1567545">
            <a:off x="5443852" y="2008666"/>
            <a:ext cx="18069357" cy="9787568"/>
          </a:xfrm>
          <a:custGeom>
            <a:avLst/>
            <a:gdLst/>
            <a:ahLst/>
            <a:cxnLst/>
            <a:rect l="l" t="t" r="r" b="b"/>
            <a:pathLst>
              <a:path w="18069357" h="9787568">
                <a:moveTo>
                  <a:pt x="0" y="0"/>
                </a:moveTo>
                <a:lnTo>
                  <a:pt x="18069357" y="0"/>
                </a:lnTo>
                <a:lnTo>
                  <a:pt x="18069357" y="9787568"/>
                </a:lnTo>
                <a:lnTo>
                  <a:pt x="0" y="9787568"/>
                </a:lnTo>
                <a:lnTo>
                  <a:pt x="0" y="0"/>
                </a:lnTo>
                <a:close/>
              </a:path>
            </a:pathLst>
          </a:custGeom>
          <a:blipFill>
            <a:blip r:embed="rId2"/>
            <a:stretch>
              <a:fillRect/>
            </a:stretch>
          </a:blipFill>
        </p:spPr>
      </p:sp>
      <p:sp>
        <p:nvSpPr>
          <p:cNvPr id="3" name="Freeform 3"/>
          <p:cNvSpPr/>
          <p:nvPr/>
        </p:nvSpPr>
        <p:spPr>
          <a:xfrm>
            <a:off x="10454127" y="1893034"/>
            <a:ext cx="6947705" cy="6947705"/>
          </a:xfrm>
          <a:custGeom>
            <a:avLst/>
            <a:gdLst/>
            <a:ahLst/>
            <a:cxnLst/>
            <a:rect l="l" t="t" r="r" b="b"/>
            <a:pathLst>
              <a:path w="6947705" h="6947705">
                <a:moveTo>
                  <a:pt x="0" y="0"/>
                </a:moveTo>
                <a:lnTo>
                  <a:pt x="6947705" y="0"/>
                </a:lnTo>
                <a:lnTo>
                  <a:pt x="6947705" y="6947704"/>
                </a:lnTo>
                <a:lnTo>
                  <a:pt x="0" y="6947704"/>
                </a:lnTo>
                <a:lnTo>
                  <a:pt x="0" y="0"/>
                </a:lnTo>
                <a:close/>
              </a:path>
            </a:pathLst>
          </a:custGeom>
          <a:blipFill>
            <a:blip r:embed="rId3"/>
            <a:stretch>
              <a:fillRect/>
            </a:stretch>
          </a:blipFill>
          <a:ln w="66675" cap="sq">
            <a:solidFill>
              <a:srgbClr val="FFFFFF"/>
            </a:solidFill>
            <a:prstDash val="solid"/>
            <a:miter/>
          </a:ln>
        </p:spPr>
      </p:sp>
      <p:sp>
        <p:nvSpPr>
          <p:cNvPr id="4" name="TextBox 4"/>
          <p:cNvSpPr txBox="1"/>
          <p:nvPr/>
        </p:nvSpPr>
        <p:spPr>
          <a:xfrm>
            <a:off x="4834979" y="265080"/>
            <a:ext cx="8618041" cy="1130808"/>
          </a:xfrm>
          <a:prstGeom prst="rect">
            <a:avLst/>
          </a:prstGeom>
        </p:spPr>
        <p:txBody>
          <a:bodyPr lIns="0" tIns="0" rIns="0" bIns="0" rtlCol="0" anchor="t">
            <a:spAutoFit/>
          </a:bodyPr>
          <a:lstStyle/>
          <a:p>
            <a:pPr algn="ctr">
              <a:lnSpc>
                <a:spcPts val="8135"/>
              </a:lnSpc>
              <a:spcBef>
                <a:spcPct val="0"/>
              </a:spcBef>
            </a:pPr>
            <a:r>
              <a:rPr lang="en-US" sz="7200">
                <a:solidFill>
                  <a:srgbClr val="FFFFFF"/>
                </a:solidFill>
                <a:latin typeface="Horizon"/>
                <a:ea typeface="Horizon"/>
                <a:cs typeface="Horizon"/>
                <a:sym typeface="Horizon"/>
              </a:rPr>
              <a:t>CONCLUSÃO</a:t>
            </a:r>
          </a:p>
        </p:txBody>
      </p:sp>
      <p:sp>
        <p:nvSpPr>
          <p:cNvPr id="5" name="TextBox 5"/>
          <p:cNvSpPr txBox="1"/>
          <p:nvPr/>
        </p:nvSpPr>
        <p:spPr>
          <a:xfrm>
            <a:off x="755466" y="3844925"/>
            <a:ext cx="8037638" cy="1298575"/>
          </a:xfrm>
          <a:prstGeom prst="rect">
            <a:avLst/>
          </a:prstGeom>
        </p:spPr>
        <p:txBody>
          <a:bodyPr lIns="0" tIns="0" rIns="0" bIns="0" rtlCol="0" anchor="t">
            <a:spAutoFit/>
          </a:bodyPr>
          <a:lstStyle/>
          <a:p>
            <a:pPr marL="539748" lvl="1" indent="-269874" algn="ctr">
              <a:lnSpc>
                <a:spcPts val="3499"/>
              </a:lnSpc>
              <a:buFont typeface="Arial"/>
              <a:buChar char="•"/>
            </a:pPr>
            <a:r>
              <a:rPr lang="en-US" sz="2499">
                <a:solidFill>
                  <a:srgbClr val="FFFFFF"/>
                </a:solidFill>
                <a:latin typeface="Roboto"/>
                <a:ea typeface="Roboto"/>
                <a:cs typeface="Roboto"/>
                <a:sym typeface="Roboto"/>
              </a:rPr>
              <a:t>Limitações: Desafios com dados de pacientes, coleta de informações hospitalares e custo de implementação.</a:t>
            </a:r>
          </a:p>
        </p:txBody>
      </p:sp>
      <p:sp>
        <p:nvSpPr>
          <p:cNvPr id="6" name="TextBox 6"/>
          <p:cNvSpPr txBox="1"/>
          <p:nvPr/>
        </p:nvSpPr>
        <p:spPr>
          <a:xfrm>
            <a:off x="755466" y="2114158"/>
            <a:ext cx="7807720" cy="860425"/>
          </a:xfrm>
          <a:prstGeom prst="rect">
            <a:avLst/>
          </a:prstGeom>
        </p:spPr>
        <p:txBody>
          <a:bodyPr lIns="0" tIns="0" rIns="0" bIns="0" rtlCol="0" anchor="t">
            <a:spAutoFit/>
          </a:bodyPr>
          <a:lstStyle/>
          <a:p>
            <a:pPr marL="539748" lvl="1" indent="-269874" algn="ctr">
              <a:lnSpc>
                <a:spcPts val="3499"/>
              </a:lnSpc>
              <a:buFont typeface="Arial"/>
              <a:buChar char="•"/>
            </a:pPr>
            <a:r>
              <a:rPr lang="en-US" sz="2499">
                <a:solidFill>
                  <a:srgbClr val="FFFFFF"/>
                </a:solidFill>
                <a:latin typeface="Roboto"/>
                <a:ea typeface="Roboto"/>
                <a:cs typeface="Roboto"/>
                <a:sym typeface="Roboto"/>
              </a:rPr>
              <a:t>Importância de Estudos: Focar no uso da IoT para ambientes urbanos conectados e sustentáveis</a:t>
            </a:r>
          </a:p>
        </p:txBody>
      </p:sp>
      <p:sp>
        <p:nvSpPr>
          <p:cNvPr id="7" name="TextBox 7"/>
          <p:cNvSpPr txBox="1"/>
          <p:nvPr/>
        </p:nvSpPr>
        <p:spPr>
          <a:xfrm>
            <a:off x="755466" y="6010275"/>
            <a:ext cx="7957025" cy="1736725"/>
          </a:xfrm>
          <a:prstGeom prst="rect">
            <a:avLst/>
          </a:prstGeom>
        </p:spPr>
        <p:txBody>
          <a:bodyPr lIns="0" tIns="0" rIns="0" bIns="0" rtlCol="0" anchor="t">
            <a:spAutoFit/>
          </a:bodyPr>
          <a:lstStyle/>
          <a:p>
            <a:pPr marL="539748" lvl="1" indent="-269874" algn="ctr">
              <a:lnSpc>
                <a:spcPts val="3499"/>
              </a:lnSpc>
              <a:buFont typeface="Arial"/>
              <a:buChar char="•"/>
            </a:pPr>
            <a:r>
              <a:rPr lang="en-US" sz="2499">
                <a:solidFill>
                  <a:srgbClr val="FFFFFF"/>
                </a:solidFill>
                <a:latin typeface="Roboto"/>
                <a:ea typeface="Roboto"/>
                <a:cs typeface="Roboto"/>
                <a:sym typeface="Roboto"/>
              </a:rPr>
              <a:t>Sugestões Futuras: Melhor integração com o corpo humano como o “Neuralink”, redução de custos, novas funcionalidades e avanços na saúde preventiva.</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3811761" y="4169449"/>
            <a:ext cx="16026714" cy="8681137"/>
          </a:xfrm>
          <a:custGeom>
            <a:avLst/>
            <a:gdLst/>
            <a:ahLst/>
            <a:cxnLst/>
            <a:rect l="l" t="t" r="r" b="b"/>
            <a:pathLst>
              <a:path w="16026714" h="8681137">
                <a:moveTo>
                  <a:pt x="0" y="0"/>
                </a:moveTo>
                <a:lnTo>
                  <a:pt x="16026714" y="0"/>
                </a:lnTo>
                <a:lnTo>
                  <a:pt x="16026714" y="8681137"/>
                </a:lnTo>
                <a:lnTo>
                  <a:pt x="0" y="8681137"/>
                </a:lnTo>
                <a:lnTo>
                  <a:pt x="0" y="0"/>
                </a:lnTo>
                <a:close/>
              </a:path>
            </a:pathLst>
          </a:custGeom>
          <a:blipFill>
            <a:blip r:embed="rId2"/>
            <a:stretch>
              <a:fillRect/>
            </a:stretch>
          </a:blipFill>
        </p:spPr>
      </p:sp>
      <p:sp>
        <p:nvSpPr>
          <p:cNvPr id="3" name="TextBox 3"/>
          <p:cNvSpPr txBox="1"/>
          <p:nvPr/>
        </p:nvSpPr>
        <p:spPr>
          <a:xfrm>
            <a:off x="-1022739" y="3872856"/>
            <a:ext cx="19497371" cy="999871"/>
          </a:xfrm>
          <a:prstGeom prst="rect">
            <a:avLst/>
          </a:prstGeom>
        </p:spPr>
        <p:txBody>
          <a:bodyPr lIns="0" tIns="0" rIns="0" bIns="0" rtlCol="0" anchor="t">
            <a:spAutoFit/>
          </a:bodyPr>
          <a:lstStyle/>
          <a:p>
            <a:pPr algn="ctr">
              <a:lnSpc>
                <a:spcPts val="7232"/>
              </a:lnSpc>
              <a:spcBef>
                <a:spcPct val="0"/>
              </a:spcBef>
            </a:pPr>
            <a:r>
              <a:rPr lang="en-US" sz="6400">
                <a:solidFill>
                  <a:srgbClr val="FFFFFF"/>
                </a:solidFill>
                <a:latin typeface="Horizon"/>
                <a:ea typeface="Horizon"/>
                <a:cs typeface="Horizon"/>
                <a:sym typeface="Horizon"/>
              </a:rPr>
              <a:t>OBRIGADO POR ASSISTIR</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TextBox 2"/>
          <p:cNvSpPr txBox="1"/>
          <p:nvPr/>
        </p:nvSpPr>
        <p:spPr>
          <a:xfrm>
            <a:off x="7026502" y="1155828"/>
            <a:ext cx="10386364" cy="2159574"/>
          </a:xfrm>
          <a:prstGeom prst="rect">
            <a:avLst/>
          </a:prstGeom>
        </p:spPr>
        <p:txBody>
          <a:bodyPr lIns="0" tIns="0" rIns="0" bIns="0" rtlCol="0" anchor="t">
            <a:spAutoFit/>
          </a:bodyPr>
          <a:lstStyle/>
          <a:p>
            <a:pPr algn="l">
              <a:lnSpc>
                <a:spcPts val="8135"/>
              </a:lnSpc>
            </a:pPr>
            <a:r>
              <a:rPr lang="en-US" sz="7200">
                <a:solidFill>
                  <a:srgbClr val="FFFFFF"/>
                </a:solidFill>
                <a:latin typeface="Horizon"/>
                <a:ea typeface="Horizon"/>
                <a:cs typeface="Horizon"/>
                <a:sym typeface="Horizon"/>
              </a:rPr>
              <a:t>INTEGRANTES</a:t>
            </a:r>
          </a:p>
          <a:p>
            <a:pPr algn="l">
              <a:lnSpc>
                <a:spcPts val="8135"/>
              </a:lnSpc>
            </a:pPr>
            <a:endParaRPr lang="en-US" sz="7200">
              <a:solidFill>
                <a:srgbClr val="FFFFFF"/>
              </a:solidFill>
              <a:latin typeface="Horizon"/>
              <a:ea typeface="Horizon"/>
              <a:cs typeface="Horizon"/>
              <a:sym typeface="Horizon"/>
            </a:endParaRPr>
          </a:p>
        </p:txBody>
      </p:sp>
      <p:sp>
        <p:nvSpPr>
          <p:cNvPr id="3" name="Freeform 3"/>
          <p:cNvSpPr/>
          <p:nvPr/>
        </p:nvSpPr>
        <p:spPr>
          <a:xfrm>
            <a:off x="-1130025" y="4598297"/>
            <a:ext cx="8863651" cy="6200908"/>
          </a:xfrm>
          <a:custGeom>
            <a:avLst/>
            <a:gdLst/>
            <a:ahLst/>
            <a:cxnLst/>
            <a:rect l="l" t="t" r="r" b="b"/>
            <a:pathLst>
              <a:path w="8863651" h="6200908">
                <a:moveTo>
                  <a:pt x="0" y="0"/>
                </a:moveTo>
                <a:lnTo>
                  <a:pt x="8863651" y="0"/>
                </a:lnTo>
                <a:lnTo>
                  <a:pt x="8863651" y="6200908"/>
                </a:lnTo>
                <a:lnTo>
                  <a:pt x="0" y="6200908"/>
                </a:lnTo>
                <a:lnTo>
                  <a:pt x="0" y="0"/>
                </a:lnTo>
                <a:close/>
              </a:path>
            </a:pathLst>
          </a:custGeom>
          <a:blipFill>
            <a:blip r:embed="rId2"/>
            <a:stretch>
              <a:fillRect/>
            </a:stretch>
          </a:blipFill>
        </p:spPr>
      </p:sp>
      <p:sp>
        <p:nvSpPr>
          <p:cNvPr id="4" name="TextBox 4"/>
          <p:cNvSpPr txBox="1"/>
          <p:nvPr/>
        </p:nvSpPr>
        <p:spPr>
          <a:xfrm>
            <a:off x="7269636" y="2934336"/>
            <a:ext cx="9592965" cy="730184"/>
          </a:xfrm>
          <a:prstGeom prst="rect">
            <a:avLst/>
          </a:prstGeom>
        </p:spPr>
        <p:txBody>
          <a:bodyPr lIns="0" tIns="0" rIns="0" bIns="0" rtlCol="0" anchor="t">
            <a:spAutoFit/>
          </a:bodyPr>
          <a:lstStyle/>
          <a:p>
            <a:pPr algn="ctr">
              <a:lnSpc>
                <a:spcPts val="2800"/>
              </a:lnSpc>
            </a:pPr>
            <a:r>
              <a:rPr lang="en-US" sz="2000" dirty="0">
                <a:solidFill>
                  <a:srgbClr val="FFFFFF"/>
                </a:solidFill>
                <a:latin typeface="Horizon"/>
                <a:ea typeface="Horizon"/>
                <a:cs typeface="Horizon"/>
                <a:sym typeface="Horizon"/>
              </a:rPr>
              <a:t>Arthur </a:t>
            </a:r>
            <a:r>
              <a:rPr lang="en-US" sz="2000" dirty="0" err="1">
                <a:solidFill>
                  <a:srgbClr val="FFFFFF"/>
                </a:solidFill>
                <a:latin typeface="Horizon"/>
                <a:ea typeface="Horizon"/>
                <a:cs typeface="Horizon"/>
                <a:sym typeface="Horizon"/>
              </a:rPr>
              <a:t>Galassi</a:t>
            </a:r>
            <a:r>
              <a:rPr lang="en-US" sz="2000" dirty="0">
                <a:solidFill>
                  <a:srgbClr val="FFFFFF"/>
                </a:solidFill>
                <a:latin typeface="Horizon"/>
                <a:ea typeface="Horizon"/>
                <a:cs typeface="Horizon"/>
                <a:sym typeface="Horizon"/>
              </a:rPr>
              <a:t> </a:t>
            </a:r>
            <a:r>
              <a:rPr lang="en-US" sz="2000" dirty="0" err="1">
                <a:solidFill>
                  <a:srgbClr val="FFFFFF"/>
                </a:solidFill>
                <a:latin typeface="Horizon"/>
                <a:ea typeface="Horizon"/>
                <a:cs typeface="Horizon"/>
                <a:sym typeface="Horizon"/>
              </a:rPr>
              <a:t>Bergonse</a:t>
            </a:r>
            <a:r>
              <a:rPr lang="en-US" sz="2000" dirty="0">
                <a:solidFill>
                  <a:srgbClr val="FFFFFF"/>
                </a:solidFill>
                <a:latin typeface="Horizon"/>
                <a:ea typeface="Horizon"/>
                <a:cs typeface="Horizon"/>
                <a:sym typeface="Horizon"/>
              </a:rPr>
              <a:t> Medeiros de Souza</a:t>
            </a:r>
          </a:p>
          <a:p>
            <a:pPr algn="ctr">
              <a:lnSpc>
                <a:spcPts val="2800"/>
              </a:lnSpc>
              <a:spcBef>
                <a:spcPct val="0"/>
              </a:spcBef>
            </a:pPr>
            <a:r>
              <a:rPr lang="en-US" sz="2000" dirty="0">
                <a:solidFill>
                  <a:srgbClr val="FFFFFF"/>
                </a:solidFill>
                <a:latin typeface="Horizon"/>
                <a:ea typeface="Horizon"/>
                <a:cs typeface="Horizon"/>
                <a:sym typeface="Horizon"/>
              </a:rPr>
              <a:t> 82422433</a:t>
            </a:r>
          </a:p>
        </p:txBody>
      </p:sp>
      <p:sp>
        <p:nvSpPr>
          <p:cNvPr id="5" name="TextBox 5"/>
          <p:cNvSpPr txBox="1"/>
          <p:nvPr/>
        </p:nvSpPr>
        <p:spPr>
          <a:xfrm>
            <a:off x="8436861" y="3639186"/>
            <a:ext cx="7258513" cy="730184"/>
          </a:xfrm>
          <a:prstGeom prst="rect">
            <a:avLst/>
          </a:prstGeom>
        </p:spPr>
        <p:txBody>
          <a:bodyPr lIns="0" tIns="0" rIns="0" bIns="0" rtlCol="0" anchor="t">
            <a:spAutoFit/>
          </a:bodyPr>
          <a:lstStyle/>
          <a:p>
            <a:pPr algn="ctr">
              <a:lnSpc>
                <a:spcPts val="2800"/>
              </a:lnSpc>
            </a:pPr>
            <a:r>
              <a:rPr lang="en-US" sz="2000" dirty="0">
                <a:solidFill>
                  <a:srgbClr val="FFFFFF"/>
                </a:solidFill>
                <a:latin typeface="Horizon"/>
                <a:ea typeface="Horizon"/>
                <a:cs typeface="Horizon"/>
                <a:sym typeface="Horizon"/>
              </a:rPr>
              <a:t>Luiz Washington de Jesus </a:t>
            </a:r>
            <a:r>
              <a:rPr lang="en-US" sz="2000" dirty="0" err="1">
                <a:solidFill>
                  <a:srgbClr val="FFFFFF"/>
                </a:solidFill>
                <a:latin typeface="Horizon"/>
                <a:ea typeface="Horizon"/>
                <a:cs typeface="Horizon"/>
                <a:sym typeface="Horizon"/>
              </a:rPr>
              <a:t>Muraro</a:t>
            </a:r>
            <a:endParaRPr lang="en-US" sz="2000" dirty="0">
              <a:solidFill>
                <a:srgbClr val="FFFFFF"/>
              </a:solidFill>
              <a:latin typeface="Horizon"/>
              <a:ea typeface="Horizon"/>
              <a:cs typeface="Horizon"/>
              <a:sym typeface="Horizon"/>
            </a:endParaRPr>
          </a:p>
          <a:p>
            <a:pPr algn="ctr">
              <a:lnSpc>
                <a:spcPts val="2800"/>
              </a:lnSpc>
              <a:spcBef>
                <a:spcPct val="0"/>
              </a:spcBef>
            </a:pPr>
            <a:r>
              <a:rPr lang="en-US" sz="2000" dirty="0">
                <a:solidFill>
                  <a:srgbClr val="FFFFFF"/>
                </a:solidFill>
                <a:latin typeface="Horizon"/>
                <a:ea typeface="Horizon"/>
                <a:cs typeface="Horizon"/>
                <a:sym typeface="Horizon"/>
              </a:rPr>
              <a:t> 824148694</a:t>
            </a:r>
          </a:p>
        </p:txBody>
      </p:sp>
      <p:sp>
        <p:nvSpPr>
          <p:cNvPr id="6" name="TextBox 6"/>
          <p:cNvSpPr txBox="1"/>
          <p:nvPr/>
        </p:nvSpPr>
        <p:spPr>
          <a:xfrm>
            <a:off x="8531188" y="4339318"/>
            <a:ext cx="7376989" cy="730304"/>
          </a:xfrm>
          <a:prstGeom prst="rect">
            <a:avLst/>
          </a:prstGeom>
        </p:spPr>
        <p:txBody>
          <a:bodyPr wrap="square" lIns="0" tIns="0" rIns="0" bIns="0" rtlCol="0" anchor="t">
            <a:spAutoFit/>
          </a:bodyPr>
          <a:lstStyle/>
          <a:p>
            <a:pPr algn="ctr">
              <a:lnSpc>
                <a:spcPts val="2800"/>
              </a:lnSpc>
            </a:pPr>
            <a:r>
              <a:rPr lang="en-US" sz="2000" dirty="0">
                <a:solidFill>
                  <a:srgbClr val="FFFFFF"/>
                </a:solidFill>
                <a:latin typeface="Horizon"/>
                <a:ea typeface="Horizon"/>
                <a:cs typeface="Horizon"/>
                <a:sym typeface="Horizon"/>
              </a:rPr>
              <a:t>Lucas Felipe Monteiro Suarez</a:t>
            </a:r>
          </a:p>
          <a:p>
            <a:pPr algn="ctr">
              <a:lnSpc>
                <a:spcPts val="2800"/>
              </a:lnSpc>
              <a:spcBef>
                <a:spcPct val="0"/>
              </a:spcBef>
            </a:pPr>
            <a:r>
              <a:rPr lang="en-US" sz="2000" dirty="0">
                <a:solidFill>
                  <a:srgbClr val="FFFFFF"/>
                </a:solidFill>
                <a:latin typeface="Horizon"/>
                <a:ea typeface="Horizon"/>
                <a:cs typeface="Horizon"/>
                <a:sym typeface="Horizon"/>
              </a:rPr>
              <a:t>824138683</a:t>
            </a:r>
          </a:p>
        </p:txBody>
      </p:sp>
      <p:sp>
        <p:nvSpPr>
          <p:cNvPr id="7" name="TextBox 7"/>
          <p:cNvSpPr txBox="1"/>
          <p:nvPr/>
        </p:nvSpPr>
        <p:spPr>
          <a:xfrm>
            <a:off x="9167384" y="5067300"/>
            <a:ext cx="6104599" cy="2139752"/>
          </a:xfrm>
          <a:prstGeom prst="rect">
            <a:avLst/>
          </a:prstGeom>
        </p:spPr>
        <p:txBody>
          <a:bodyPr lIns="0" tIns="0" rIns="0" bIns="0" rtlCol="0" anchor="t">
            <a:spAutoFit/>
          </a:bodyPr>
          <a:lstStyle/>
          <a:p>
            <a:pPr algn="ctr">
              <a:lnSpc>
                <a:spcPts val="2800"/>
              </a:lnSpc>
            </a:pPr>
            <a:r>
              <a:rPr lang="en-US" sz="2000" dirty="0">
                <a:solidFill>
                  <a:srgbClr val="FFFFFF"/>
                </a:solidFill>
                <a:latin typeface="Horizon"/>
                <a:ea typeface="Horizon"/>
                <a:cs typeface="Horizon"/>
                <a:sym typeface="Horizon"/>
              </a:rPr>
              <a:t>Leonardo </a:t>
            </a:r>
            <a:r>
              <a:rPr lang="en-US" sz="2000" dirty="0" err="1">
                <a:solidFill>
                  <a:srgbClr val="FFFFFF"/>
                </a:solidFill>
                <a:latin typeface="Horizon"/>
                <a:ea typeface="Horizon"/>
                <a:cs typeface="Horizon"/>
                <a:sym typeface="Horizon"/>
              </a:rPr>
              <a:t>Macedo</a:t>
            </a:r>
            <a:r>
              <a:rPr lang="en-US" sz="2000" dirty="0">
                <a:solidFill>
                  <a:srgbClr val="FFFFFF"/>
                </a:solidFill>
                <a:latin typeface="Horizon"/>
                <a:ea typeface="Horizon"/>
                <a:cs typeface="Horizon"/>
                <a:sym typeface="Horizon"/>
              </a:rPr>
              <a:t> </a:t>
            </a:r>
            <a:r>
              <a:rPr lang="en-US" sz="2000" dirty="0" smtClean="0">
                <a:solidFill>
                  <a:srgbClr val="FFFFFF"/>
                </a:solidFill>
                <a:latin typeface="Horizon"/>
                <a:ea typeface="Horizon"/>
                <a:cs typeface="Horizon"/>
                <a:sym typeface="Horizon"/>
              </a:rPr>
              <a:t>Camargo</a:t>
            </a:r>
          </a:p>
          <a:p>
            <a:pPr algn="ctr">
              <a:lnSpc>
                <a:spcPts val="2800"/>
              </a:lnSpc>
            </a:pPr>
            <a:r>
              <a:rPr lang="en-US" sz="2000" dirty="0" smtClean="0">
                <a:solidFill>
                  <a:srgbClr val="FFFFFF"/>
                </a:solidFill>
                <a:latin typeface="Horizon"/>
                <a:ea typeface="Horizon"/>
                <a:cs typeface="Horizon"/>
                <a:sym typeface="Horizon"/>
              </a:rPr>
              <a:t>82422817</a:t>
            </a:r>
          </a:p>
          <a:p>
            <a:pPr algn="ctr">
              <a:lnSpc>
                <a:spcPts val="2800"/>
              </a:lnSpc>
            </a:pPr>
            <a:endParaRPr lang="en-US" sz="2000" dirty="0">
              <a:solidFill>
                <a:srgbClr val="FFFFFF"/>
              </a:solidFill>
              <a:latin typeface="Horizon"/>
              <a:ea typeface="Horizon"/>
              <a:cs typeface="Horizon"/>
              <a:sym typeface="Horizon"/>
            </a:endParaRPr>
          </a:p>
          <a:p>
            <a:pPr algn="ctr">
              <a:lnSpc>
                <a:spcPts val="2800"/>
              </a:lnSpc>
            </a:pPr>
            <a:r>
              <a:rPr lang="en-US" sz="2000" dirty="0">
                <a:solidFill>
                  <a:srgbClr val="FFFFFF"/>
                </a:solidFill>
                <a:latin typeface="Horizon"/>
                <a:ea typeface="Horizon"/>
                <a:cs typeface="Horizon"/>
                <a:sym typeface="Horizon"/>
              </a:rPr>
              <a:t>824117267</a:t>
            </a:r>
          </a:p>
          <a:p>
            <a:pPr algn="ctr">
              <a:lnSpc>
                <a:spcPts val="2800"/>
              </a:lnSpc>
            </a:pPr>
            <a:endParaRPr lang="en-US" sz="2000" dirty="0">
              <a:solidFill>
                <a:srgbClr val="FFFFFF"/>
              </a:solidFill>
              <a:latin typeface="Horizon"/>
              <a:ea typeface="Horizon"/>
              <a:cs typeface="Horizon"/>
              <a:sym typeface="Horizon"/>
            </a:endParaRPr>
          </a:p>
          <a:p>
            <a:pPr algn="ctr">
              <a:lnSpc>
                <a:spcPts val="2800"/>
              </a:lnSpc>
              <a:spcBef>
                <a:spcPct val="0"/>
              </a:spcBef>
            </a:pPr>
            <a:r>
              <a:rPr lang="en-US" sz="2000" dirty="0">
                <a:solidFill>
                  <a:srgbClr val="FFFFFF"/>
                </a:solidFill>
                <a:latin typeface="Horizon"/>
                <a:ea typeface="Horizon"/>
                <a:cs typeface="Horizon"/>
                <a:sym typeface="Horizon"/>
              </a:rPr>
              <a:t>824148488</a:t>
            </a:r>
          </a:p>
        </p:txBody>
      </p:sp>
      <p:sp>
        <p:nvSpPr>
          <p:cNvPr id="8" name="TextBox 8"/>
          <p:cNvSpPr txBox="1"/>
          <p:nvPr/>
        </p:nvSpPr>
        <p:spPr>
          <a:xfrm>
            <a:off x="9006011" y="5746192"/>
            <a:ext cx="6238501" cy="359073"/>
          </a:xfrm>
          <a:prstGeom prst="rect">
            <a:avLst/>
          </a:prstGeom>
        </p:spPr>
        <p:txBody>
          <a:bodyPr wrap="square" lIns="0" tIns="0" rIns="0" bIns="0" rtlCol="0" anchor="t">
            <a:spAutoFit/>
          </a:bodyPr>
          <a:lstStyle/>
          <a:p>
            <a:pPr algn="ctr">
              <a:lnSpc>
                <a:spcPts val="2800"/>
              </a:lnSpc>
              <a:spcBef>
                <a:spcPct val="0"/>
              </a:spcBef>
            </a:pPr>
            <a:r>
              <a:rPr lang="en-US" sz="2000" dirty="0" err="1">
                <a:solidFill>
                  <a:srgbClr val="FFFFFF"/>
                </a:solidFill>
                <a:latin typeface="Horizon"/>
                <a:ea typeface="Horizon"/>
                <a:cs typeface="Horizon"/>
                <a:sym typeface="Horizon"/>
              </a:rPr>
              <a:t>Kauê</a:t>
            </a:r>
            <a:r>
              <a:rPr lang="en-US" sz="2000" dirty="0">
                <a:solidFill>
                  <a:srgbClr val="FFFFFF"/>
                </a:solidFill>
                <a:latin typeface="Horizon"/>
                <a:ea typeface="Horizon"/>
                <a:cs typeface="Horizon"/>
                <a:sym typeface="Horizon"/>
              </a:rPr>
              <a:t> </a:t>
            </a:r>
            <a:r>
              <a:rPr lang="en-US" sz="2000" dirty="0" err="1">
                <a:solidFill>
                  <a:srgbClr val="FFFFFF"/>
                </a:solidFill>
                <a:latin typeface="Horizon"/>
                <a:ea typeface="Horizon"/>
                <a:cs typeface="Horizon"/>
                <a:sym typeface="Horizon"/>
              </a:rPr>
              <a:t>Soares</a:t>
            </a:r>
            <a:r>
              <a:rPr lang="en-US" sz="2000" dirty="0">
                <a:solidFill>
                  <a:srgbClr val="FFFFFF"/>
                </a:solidFill>
                <a:latin typeface="Horizon"/>
                <a:ea typeface="Horizon"/>
                <a:cs typeface="Horizon"/>
                <a:sym typeface="Horizon"/>
              </a:rPr>
              <a:t> dos Santos</a:t>
            </a:r>
          </a:p>
        </p:txBody>
      </p:sp>
      <p:sp>
        <p:nvSpPr>
          <p:cNvPr id="9" name="TextBox 9"/>
          <p:cNvSpPr txBox="1"/>
          <p:nvPr/>
        </p:nvSpPr>
        <p:spPr>
          <a:xfrm>
            <a:off x="8017081" y="6476622"/>
            <a:ext cx="8098072" cy="359073"/>
          </a:xfrm>
          <a:prstGeom prst="rect">
            <a:avLst/>
          </a:prstGeom>
        </p:spPr>
        <p:txBody>
          <a:bodyPr wrap="square" lIns="0" tIns="0" rIns="0" bIns="0" rtlCol="0" anchor="t">
            <a:spAutoFit/>
          </a:bodyPr>
          <a:lstStyle/>
          <a:p>
            <a:pPr algn="ctr">
              <a:lnSpc>
                <a:spcPts val="2800"/>
              </a:lnSpc>
              <a:spcBef>
                <a:spcPct val="0"/>
              </a:spcBef>
            </a:pPr>
            <a:r>
              <a:rPr lang="en-US" sz="2000" dirty="0">
                <a:solidFill>
                  <a:srgbClr val="FFFFFF"/>
                </a:solidFill>
                <a:latin typeface="Horizon"/>
                <a:ea typeface="Horizon"/>
                <a:cs typeface="Horizon"/>
                <a:sym typeface="Horizon"/>
              </a:rPr>
              <a:t>George </a:t>
            </a:r>
            <a:r>
              <a:rPr lang="en-US" sz="2000" dirty="0" smtClean="0">
                <a:solidFill>
                  <a:srgbClr val="FFFFFF"/>
                </a:solidFill>
                <a:latin typeface="Horizon"/>
                <a:ea typeface="Horizon"/>
                <a:cs typeface="Horizon"/>
                <a:sym typeface="Horizon"/>
              </a:rPr>
              <a:t>Geronimo Menezes Ferreira</a:t>
            </a:r>
            <a:endParaRPr lang="en-US" sz="2000" dirty="0">
              <a:solidFill>
                <a:srgbClr val="FFFFFF"/>
              </a:solidFill>
              <a:latin typeface="Horizon"/>
              <a:ea typeface="Horizon"/>
              <a:cs typeface="Horizon"/>
              <a:sym typeface="Horizon"/>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rot="925348" flipH="1">
            <a:off x="10832461" y="-2222807"/>
            <a:ext cx="10917537" cy="17366971"/>
          </a:xfrm>
          <a:custGeom>
            <a:avLst/>
            <a:gdLst/>
            <a:ahLst/>
            <a:cxnLst/>
            <a:rect l="l" t="t" r="r" b="b"/>
            <a:pathLst>
              <a:path w="10917537" h="17366971">
                <a:moveTo>
                  <a:pt x="10917537" y="0"/>
                </a:moveTo>
                <a:lnTo>
                  <a:pt x="0" y="0"/>
                </a:lnTo>
                <a:lnTo>
                  <a:pt x="0" y="17366970"/>
                </a:lnTo>
                <a:lnTo>
                  <a:pt x="10917537" y="17366970"/>
                </a:lnTo>
                <a:lnTo>
                  <a:pt x="10917537" y="0"/>
                </a:lnTo>
                <a:close/>
              </a:path>
            </a:pathLst>
          </a:custGeom>
          <a:blipFill>
            <a:blip r:embed="rId2"/>
            <a:stretch>
              <a:fillRect/>
            </a:stretch>
          </a:blipFill>
        </p:spPr>
      </p:sp>
      <p:sp>
        <p:nvSpPr>
          <p:cNvPr id="3" name="TextBox 3"/>
          <p:cNvSpPr txBox="1"/>
          <p:nvPr/>
        </p:nvSpPr>
        <p:spPr>
          <a:xfrm>
            <a:off x="1028700" y="990600"/>
            <a:ext cx="9262796" cy="1056058"/>
          </a:xfrm>
          <a:prstGeom prst="rect">
            <a:avLst/>
          </a:prstGeom>
        </p:spPr>
        <p:txBody>
          <a:bodyPr lIns="0" tIns="0" rIns="0" bIns="0" rtlCol="0" anchor="t">
            <a:spAutoFit/>
          </a:bodyPr>
          <a:lstStyle/>
          <a:p>
            <a:pPr algn="ctr">
              <a:lnSpc>
                <a:spcPts val="8135"/>
              </a:lnSpc>
            </a:pPr>
            <a:r>
              <a:rPr lang="en-US" sz="7200" dirty="0" err="1" smtClean="0">
                <a:solidFill>
                  <a:srgbClr val="FFFFFF"/>
                </a:solidFill>
                <a:latin typeface="Horizon"/>
                <a:ea typeface="Horizon"/>
                <a:cs typeface="Horizon"/>
                <a:sym typeface="Horizon"/>
              </a:rPr>
              <a:t>INTRODUçÃO</a:t>
            </a:r>
            <a:r>
              <a:rPr lang="en-US" sz="7200" dirty="0" smtClean="0">
                <a:solidFill>
                  <a:srgbClr val="FFFFFF"/>
                </a:solidFill>
                <a:latin typeface="Horizon"/>
                <a:ea typeface="Horizon"/>
                <a:cs typeface="Horizon"/>
                <a:sym typeface="Horizon"/>
              </a:rPr>
              <a:t>              </a:t>
            </a:r>
            <a:endParaRPr lang="en-US" sz="7200" dirty="0">
              <a:solidFill>
                <a:srgbClr val="FFFFFF"/>
              </a:solidFill>
              <a:latin typeface="Horizon"/>
              <a:ea typeface="Horizon"/>
              <a:cs typeface="Horizon"/>
              <a:sym typeface="Horizon"/>
            </a:endParaRPr>
          </a:p>
        </p:txBody>
      </p:sp>
      <p:sp>
        <p:nvSpPr>
          <p:cNvPr id="4" name="TextBox 4"/>
          <p:cNvSpPr txBox="1"/>
          <p:nvPr/>
        </p:nvSpPr>
        <p:spPr>
          <a:xfrm>
            <a:off x="959927" y="2844951"/>
            <a:ext cx="9400342" cy="5313680"/>
          </a:xfrm>
          <a:prstGeom prst="rect">
            <a:avLst/>
          </a:prstGeom>
        </p:spPr>
        <p:txBody>
          <a:bodyPr lIns="0" tIns="0" rIns="0" bIns="0" rtlCol="0" anchor="t">
            <a:spAutoFit/>
          </a:bodyPr>
          <a:lstStyle/>
          <a:p>
            <a:pPr algn="just">
              <a:lnSpc>
                <a:spcPts val="5319"/>
              </a:lnSpc>
            </a:pPr>
            <a:r>
              <a:rPr lang="en-US" sz="3799">
                <a:solidFill>
                  <a:srgbClr val="FFFFFF"/>
                </a:solidFill>
                <a:latin typeface="Roboto"/>
                <a:ea typeface="Roboto"/>
                <a:cs typeface="Roboto"/>
                <a:sym typeface="Roboto"/>
              </a:rPr>
              <a:t>A urbanização acelerada afeta a saúde pública em áreas precárias, ampliando a disseminação de doenças. Como solução para cidades inteligentes, propomos um  dispositivo IoT para monitorar e mitigar esses impactos, melhorando os serviços urbanos.</a:t>
            </a:r>
          </a:p>
          <a:p>
            <a:pPr algn="just">
              <a:lnSpc>
                <a:spcPts val="5319"/>
              </a:lnSpc>
              <a:spcBef>
                <a:spcPct val="0"/>
              </a:spcBef>
            </a:pPr>
            <a:endParaRPr lang="en-US" sz="3799">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TextBox 2"/>
          <p:cNvSpPr txBox="1"/>
          <p:nvPr/>
        </p:nvSpPr>
        <p:spPr>
          <a:xfrm>
            <a:off x="7142456" y="990600"/>
            <a:ext cx="10116844" cy="2159574"/>
          </a:xfrm>
          <a:prstGeom prst="rect">
            <a:avLst/>
          </a:prstGeom>
        </p:spPr>
        <p:txBody>
          <a:bodyPr lIns="0" tIns="0" rIns="0" bIns="0" rtlCol="0" anchor="t">
            <a:spAutoFit/>
          </a:bodyPr>
          <a:lstStyle/>
          <a:p>
            <a:pPr algn="ctr">
              <a:lnSpc>
                <a:spcPts val="8136"/>
              </a:lnSpc>
            </a:pPr>
            <a:r>
              <a:rPr lang="en-US" sz="7200">
                <a:solidFill>
                  <a:srgbClr val="FFFFFF"/>
                </a:solidFill>
                <a:latin typeface="Horizon"/>
                <a:ea typeface="Horizon"/>
                <a:cs typeface="Horizon"/>
                <a:sym typeface="Horizon"/>
              </a:rPr>
              <a:t>DEFINIÇÃO DO PROBLEMA</a:t>
            </a:r>
          </a:p>
        </p:txBody>
      </p:sp>
      <p:sp>
        <p:nvSpPr>
          <p:cNvPr id="3" name="TextBox 3"/>
          <p:cNvSpPr txBox="1"/>
          <p:nvPr/>
        </p:nvSpPr>
        <p:spPr>
          <a:xfrm>
            <a:off x="7142456" y="3685470"/>
            <a:ext cx="10116844" cy="4646930"/>
          </a:xfrm>
          <a:prstGeom prst="rect">
            <a:avLst/>
          </a:prstGeom>
        </p:spPr>
        <p:txBody>
          <a:bodyPr lIns="0" tIns="0" rIns="0" bIns="0" rtlCol="0" anchor="t">
            <a:spAutoFit/>
          </a:bodyPr>
          <a:lstStyle/>
          <a:p>
            <a:pPr algn="l">
              <a:lnSpc>
                <a:spcPts val="5319"/>
              </a:lnSpc>
              <a:spcBef>
                <a:spcPct val="0"/>
              </a:spcBef>
            </a:pPr>
            <a:r>
              <a:rPr lang="en-US" sz="3799">
                <a:solidFill>
                  <a:srgbClr val="FFFFFF"/>
                </a:solidFill>
                <a:latin typeface="Roboto"/>
                <a:ea typeface="Roboto"/>
                <a:cs typeface="Roboto"/>
                <a:sym typeface="Roboto"/>
              </a:rPr>
              <a:t> Como exemplo deste problemas temos a COVID que entre 2020 e 2024 causou mais de 700 mil mortes e registrou 38 milhões de casos confirmados. Pela ausência de infraestrutura adequada favorecendo a rápida disseminação de diversas doenças altamente contagiosas.</a:t>
            </a:r>
          </a:p>
        </p:txBody>
      </p:sp>
      <p:sp>
        <p:nvSpPr>
          <p:cNvPr id="4" name="Freeform 4"/>
          <p:cNvSpPr/>
          <p:nvPr/>
        </p:nvSpPr>
        <p:spPr>
          <a:xfrm rot="-841601">
            <a:off x="-3640854" y="-2773484"/>
            <a:ext cx="11414144" cy="18156945"/>
          </a:xfrm>
          <a:custGeom>
            <a:avLst/>
            <a:gdLst/>
            <a:ahLst/>
            <a:cxnLst/>
            <a:rect l="l" t="t" r="r" b="b"/>
            <a:pathLst>
              <a:path w="11414144" h="18156945">
                <a:moveTo>
                  <a:pt x="0" y="0"/>
                </a:moveTo>
                <a:lnTo>
                  <a:pt x="11414145" y="0"/>
                </a:lnTo>
                <a:lnTo>
                  <a:pt x="11414145" y="18156944"/>
                </a:lnTo>
                <a:lnTo>
                  <a:pt x="0" y="18156944"/>
                </a:lnTo>
                <a:lnTo>
                  <a:pt x="0" y="0"/>
                </a:lnTo>
                <a:close/>
              </a:path>
            </a:pathLst>
          </a:custGeom>
          <a:blipFill>
            <a:blip r:embed="rId2"/>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13080206" y="-481754"/>
            <a:ext cx="5207794" cy="9258300"/>
          </a:xfrm>
          <a:custGeom>
            <a:avLst/>
            <a:gdLst/>
            <a:ahLst/>
            <a:cxnLst/>
            <a:rect l="l" t="t" r="r" b="b"/>
            <a:pathLst>
              <a:path w="5207794" h="9258300">
                <a:moveTo>
                  <a:pt x="0" y="0"/>
                </a:moveTo>
                <a:lnTo>
                  <a:pt x="5207794" y="0"/>
                </a:lnTo>
                <a:lnTo>
                  <a:pt x="5207794" y="9258300"/>
                </a:lnTo>
                <a:lnTo>
                  <a:pt x="0" y="9258300"/>
                </a:lnTo>
                <a:lnTo>
                  <a:pt x="0" y="0"/>
                </a:lnTo>
                <a:close/>
              </a:path>
            </a:pathLst>
          </a:custGeom>
          <a:blipFill>
            <a:blip r:embed="rId2"/>
            <a:stretch>
              <a:fillRect/>
            </a:stretch>
          </a:blipFill>
        </p:spPr>
      </p:sp>
      <p:sp>
        <p:nvSpPr>
          <p:cNvPr id="3" name="Freeform 3"/>
          <p:cNvSpPr/>
          <p:nvPr/>
        </p:nvSpPr>
        <p:spPr>
          <a:xfrm rot="8136954">
            <a:off x="-3565942" y="4507024"/>
            <a:ext cx="9144000" cy="5081603"/>
          </a:xfrm>
          <a:custGeom>
            <a:avLst/>
            <a:gdLst/>
            <a:ahLst/>
            <a:cxnLst/>
            <a:rect l="l" t="t" r="r" b="b"/>
            <a:pathLst>
              <a:path w="9144000" h="5081603">
                <a:moveTo>
                  <a:pt x="0" y="0"/>
                </a:moveTo>
                <a:lnTo>
                  <a:pt x="9144000" y="0"/>
                </a:lnTo>
                <a:lnTo>
                  <a:pt x="9144000" y="5081603"/>
                </a:lnTo>
                <a:lnTo>
                  <a:pt x="0" y="5081603"/>
                </a:lnTo>
                <a:lnTo>
                  <a:pt x="0" y="0"/>
                </a:lnTo>
                <a:close/>
              </a:path>
            </a:pathLst>
          </a:custGeom>
          <a:blipFill>
            <a:blip r:embed="rId3"/>
            <a:stretch>
              <a:fillRect/>
            </a:stretch>
          </a:blipFill>
        </p:spPr>
      </p:sp>
      <p:grpSp>
        <p:nvGrpSpPr>
          <p:cNvPr id="4" name="Group 4"/>
          <p:cNvGrpSpPr/>
          <p:nvPr/>
        </p:nvGrpSpPr>
        <p:grpSpPr>
          <a:xfrm>
            <a:off x="2705386" y="2187481"/>
            <a:ext cx="12369591" cy="6730591"/>
            <a:chOff x="0" y="0"/>
            <a:chExt cx="3257835" cy="1772666"/>
          </a:xfrm>
        </p:grpSpPr>
        <p:sp>
          <p:nvSpPr>
            <p:cNvPr id="5" name="Freeform 5"/>
            <p:cNvSpPr/>
            <p:nvPr/>
          </p:nvSpPr>
          <p:spPr>
            <a:xfrm>
              <a:off x="0" y="0"/>
              <a:ext cx="3257834" cy="1772666"/>
            </a:xfrm>
            <a:custGeom>
              <a:avLst/>
              <a:gdLst/>
              <a:ahLst/>
              <a:cxnLst/>
              <a:rect l="l" t="t" r="r" b="b"/>
              <a:pathLst>
                <a:path w="3257834" h="1772666">
                  <a:moveTo>
                    <a:pt x="15021" y="0"/>
                  </a:moveTo>
                  <a:lnTo>
                    <a:pt x="3242813" y="0"/>
                  </a:lnTo>
                  <a:cubicBezTo>
                    <a:pt x="3251109" y="0"/>
                    <a:pt x="3257834" y="6725"/>
                    <a:pt x="3257834" y="15021"/>
                  </a:cubicBezTo>
                  <a:lnTo>
                    <a:pt x="3257834" y="1757645"/>
                  </a:lnTo>
                  <a:cubicBezTo>
                    <a:pt x="3257834" y="1765941"/>
                    <a:pt x="3251109" y="1772666"/>
                    <a:pt x="3242813" y="1772666"/>
                  </a:cubicBezTo>
                  <a:lnTo>
                    <a:pt x="15021" y="1772666"/>
                  </a:lnTo>
                  <a:cubicBezTo>
                    <a:pt x="11037" y="1772666"/>
                    <a:pt x="7217" y="1771083"/>
                    <a:pt x="4400" y="1768266"/>
                  </a:cubicBezTo>
                  <a:cubicBezTo>
                    <a:pt x="1583" y="1765449"/>
                    <a:pt x="0" y="1761629"/>
                    <a:pt x="0" y="1757645"/>
                  </a:cubicBezTo>
                  <a:lnTo>
                    <a:pt x="0" y="15021"/>
                  </a:lnTo>
                  <a:cubicBezTo>
                    <a:pt x="0" y="6725"/>
                    <a:pt x="6725" y="0"/>
                    <a:pt x="15021" y="0"/>
                  </a:cubicBezTo>
                  <a:close/>
                </a:path>
              </a:pathLst>
            </a:custGeom>
            <a:solidFill>
              <a:srgbClr val="FFFFFF"/>
            </a:solidFill>
            <a:ln w="66675" cap="rnd">
              <a:solidFill>
                <a:srgbClr val="000000"/>
              </a:solidFill>
              <a:prstDash val="solid"/>
              <a:round/>
            </a:ln>
          </p:spPr>
        </p:sp>
        <p:sp>
          <p:nvSpPr>
            <p:cNvPr id="6" name="TextBox 6"/>
            <p:cNvSpPr txBox="1"/>
            <p:nvPr/>
          </p:nvSpPr>
          <p:spPr>
            <a:xfrm>
              <a:off x="0" y="-38100"/>
              <a:ext cx="3257835" cy="1810766"/>
            </a:xfrm>
            <a:prstGeom prst="rect">
              <a:avLst/>
            </a:prstGeom>
          </p:spPr>
          <p:txBody>
            <a:bodyPr lIns="50800" tIns="50800" rIns="50800" bIns="50800" rtlCol="0" anchor="ctr"/>
            <a:lstStyle/>
            <a:p>
              <a:pPr algn="ctr">
                <a:lnSpc>
                  <a:spcPts val="2800"/>
                </a:lnSpc>
              </a:pPr>
              <a:endParaRPr/>
            </a:p>
          </p:txBody>
        </p:sp>
      </p:grpSp>
      <p:sp>
        <p:nvSpPr>
          <p:cNvPr id="7" name="Freeform 7"/>
          <p:cNvSpPr/>
          <p:nvPr/>
        </p:nvSpPr>
        <p:spPr>
          <a:xfrm>
            <a:off x="2904297" y="2356054"/>
            <a:ext cx="11918092" cy="3582684"/>
          </a:xfrm>
          <a:custGeom>
            <a:avLst/>
            <a:gdLst/>
            <a:ahLst/>
            <a:cxnLst/>
            <a:rect l="l" t="t" r="r" b="b"/>
            <a:pathLst>
              <a:path w="11918092" h="3582684">
                <a:moveTo>
                  <a:pt x="0" y="0"/>
                </a:moveTo>
                <a:lnTo>
                  <a:pt x="11918092" y="0"/>
                </a:lnTo>
                <a:lnTo>
                  <a:pt x="11918092" y="3582684"/>
                </a:lnTo>
                <a:lnTo>
                  <a:pt x="0" y="3582684"/>
                </a:lnTo>
                <a:lnTo>
                  <a:pt x="0" y="0"/>
                </a:lnTo>
                <a:close/>
              </a:path>
            </a:pathLst>
          </a:custGeom>
          <a:blipFill>
            <a:blip r:embed="rId4"/>
            <a:stretch>
              <a:fillRect l="-341" r="-791" b="-1769"/>
            </a:stretch>
          </a:blipFill>
        </p:spPr>
      </p:sp>
      <p:sp>
        <p:nvSpPr>
          <p:cNvPr id="8" name="Freeform 8"/>
          <p:cNvSpPr/>
          <p:nvPr/>
        </p:nvSpPr>
        <p:spPr>
          <a:xfrm>
            <a:off x="2904297" y="5938738"/>
            <a:ext cx="11918092" cy="2797249"/>
          </a:xfrm>
          <a:custGeom>
            <a:avLst/>
            <a:gdLst/>
            <a:ahLst/>
            <a:cxnLst/>
            <a:rect l="l" t="t" r="r" b="b"/>
            <a:pathLst>
              <a:path w="11918092" h="2797249">
                <a:moveTo>
                  <a:pt x="0" y="0"/>
                </a:moveTo>
                <a:lnTo>
                  <a:pt x="11918092" y="0"/>
                </a:lnTo>
                <a:lnTo>
                  <a:pt x="11918092" y="2797249"/>
                </a:lnTo>
                <a:lnTo>
                  <a:pt x="0" y="2797249"/>
                </a:lnTo>
                <a:lnTo>
                  <a:pt x="0" y="0"/>
                </a:lnTo>
                <a:close/>
              </a:path>
            </a:pathLst>
          </a:custGeom>
          <a:blipFill>
            <a:blip r:embed="rId5"/>
            <a:stretch>
              <a:fillRect t="-101" r="-76" b="-101"/>
            </a:stretch>
          </a:blipFill>
          <a:ln cap="sq">
            <a:noFill/>
            <a:prstDash val="solid"/>
            <a:miter/>
          </a:ln>
        </p:spPr>
      </p:sp>
      <p:sp>
        <p:nvSpPr>
          <p:cNvPr id="9" name="TextBox 9"/>
          <p:cNvSpPr txBox="1"/>
          <p:nvPr/>
        </p:nvSpPr>
        <p:spPr>
          <a:xfrm>
            <a:off x="3076335" y="630620"/>
            <a:ext cx="12135331" cy="1130808"/>
          </a:xfrm>
          <a:prstGeom prst="rect">
            <a:avLst/>
          </a:prstGeom>
        </p:spPr>
        <p:txBody>
          <a:bodyPr lIns="0" tIns="0" rIns="0" bIns="0" rtlCol="0" anchor="t">
            <a:spAutoFit/>
          </a:bodyPr>
          <a:lstStyle/>
          <a:p>
            <a:pPr algn="ctr">
              <a:lnSpc>
                <a:spcPts val="8135"/>
              </a:lnSpc>
            </a:pPr>
            <a:r>
              <a:rPr lang="en-US" sz="7200">
                <a:solidFill>
                  <a:srgbClr val="FFFFFF"/>
                </a:solidFill>
                <a:latin typeface="Horizon"/>
                <a:ea typeface="Horizon"/>
                <a:cs typeface="Horizon"/>
                <a:sym typeface="Horizon"/>
              </a:rPr>
              <a:t>GRAFICOS COVID</a:t>
            </a:r>
          </a:p>
        </p:txBody>
      </p:sp>
      <p:sp>
        <p:nvSpPr>
          <p:cNvPr id="10" name="TextBox 10"/>
          <p:cNvSpPr txBox="1"/>
          <p:nvPr/>
        </p:nvSpPr>
        <p:spPr>
          <a:xfrm>
            <a:off x="-134375" y="9762441"/>
            <a:ext cx="19821718" cy="701675"/>
          </a:xfrm>
          <a:prstGeom prst="rect">
            <a:avLst/>
          </a:prstGeom>
        </p:spPr>
        <p:txBody>
          <a:bodyPr lIns="0" tIns="0" rIns="0" bIns="0" rtlCol="0" anchor="t">
            <a:spAutoFit/>
          </a:bodyPr>
          <a:lstStyle/>
          <a:p>
            <a:pPr algn="ctr">
              <a:lnSpc>
                <a:spcPts val="2800"/>
              </a:lnSpc>
            </a:pPr>
            <a:r>
              <a:rPr lang="en-US" sz="2000" b="1">
                <a:solidFill>
                  <a:srgbClr val="FFFFFF"/>
                </a:solidFill>
                <a:latin typeface="Open Sans Bold"/>
                <a:ea typeface="Open Sans Bold"/>
                <a:cs typeface="Open Sans Bold"/>
                <a:sym typeface="Open Sans Bold"/>
              </a:rPr>
              <a:t>Casos e óbitos de Covid  (Fonte:https://infoms.saude.gov.br/extensions/covid-19_html/covid-19_html.html#, 3 de Novembro de 2024)</a:t>
            </a:r>
          </a:p>
          <a:p>
            <a:pPr algn="ctr">
              <a:lnSpc>
                <a:spcPts val="2800"/>
              </a:lnSpc>
            </a:pPr>
            <a:endParaRPr lang="en-US" sz="2000" b="1">
              <a:solidFill>
                <a:srgbClr val="FFFFFF"/>
              </a:solidFill>
              <a:latin typeface="Open Sans Bold"/>
              <a:ea typeface="Open Sans Bold"/>
              <a:cs typeface="Open Sans Bold"/>
              <a:sym typeface="Open Sans Bold"/>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15365117" y="-1811816"/>
            <a:ext cx="2922883" cy="5196237"/>
          </a:xfrm>
          <a:custGeom>
            <a:avLst/>
            <a:gdLst/>
            <a:ahLst/>
            <a:cxnLst/>
            <a:rect l="l" t="t" r="r" b="b"/>
            <a:pathLst>
              <a:path w="2922883" h="5196237">
                <a:moveTo>
                  <a:pt x="0" y="0"/>
                </a:moveTo>
                <a:lnTo>
                  <a:pt x="2922883" y="0"/>
                </a:lnTo>
                <a:lnTo>
                  <a:pt x="2922883" y="5196237"/>
                </a:lnTo>
                <a:lnTo>
                  <a:pt x="0" y="5196237"/>
                </a:lnTo>
                <a:lnTo>
                  <a:pt x="0" y="0"/>
                </a:lnTo>
                <a:close/>
              </a:path>
            </a:pathLst>
          </a:custGeom>
          <a:blipFill>
            <a:blip r:embed="rId2"/>
            <a:stretch>
              <a:fillRect/>
            </a:stretch>
          </a:blipFill>
        </p:spPr>
      </p:sp>
      <p:sp>
        <p:nvSpPr>
          <p:cNvPr id="3" name="TextBox 3"/>
          <p:cNvSpPr txBox="1"/>
          <p:nvPr/>
        </p:nvSpPr>
        <p:spPr>
          <a:xfrm>
            <a:off x="2079409" y="241414"/>
            <a:ext cx="14129181" cy="1051677"/>
          </a:xfrm>
          <a:prstGeom prst="rect">
            <a:avLst/>
          </a:prstGeom>
        </p:spPr>
        <p:txBody>
          <a:bodyPr lIns="0" tIns="0" rIns="0" bIns="0" rtlCol="0" anchor="t">
            <a:spAutoFit/>
          </a:bodyPr>
          <a:lstStyle/>
          <a:p>
            <a:pPr algn="ctr">
              <a:lnSpc>
                <a:spcPts val="7546"/>
              </a:lnSpc>
            </a:pPr>
            <a:r>
              <a:rPr lang="en-US" sz="6678">
                <a:solidFill>
                  <a:srgbClr val="FFFFFF"/>
                </a:solidFill>
                <a:latin typeface="Horizon"/>
                <a:ea typeface="Horizon"/>
                <a:cs typeface="Horizon"/>
                <a:sym typeface="Horizon"/>
              </a:rPr>
              <a:t>PROPOSTA </a:t>
            </a:r>
          </a:p>
        </p:txBody>
      </p:sp>
      <p:sp>
        <p:nvSpPr>
          <p:cNvPr id="4" name="Freeform 4"/>
          <p:cNvSpPr/>
          <p:nvPr/>
        </p:nvSpPr>
        <p:spPr>
          <a:xfrm rot="10408463" flipH="1">
            <a:off x="-6674224" y="-4540738"/>
            <a:ext cx="10917537" cy="17366971"/>
          </a:xfrm>
          <a:custGeom>
            <a:avLst/>
            <a:gdLst/>
            <a:ahLst/>
            <a:cxnLst/>
            <a:rect l="l" t="t" r="r" b="b"/>
            <a:pathLst>
              <a:path w="10917537" h="17366971">
                <a:moveTo>
                  <a:pt x="10917537" y="0"/>
                </a:moveTo>
                <a:lnTo>
                  <a:pt x="0" y="0"/>
                </a:lnTo>
                <a:lnTo>
                  <a:pt x="0" y="17366970"/>
                </a:lnTo>
                <a:lnTo>
                  <a:pt x="10917537" y="17366970"/>
                </a:lnTo>
                <a:lnTo>
                  <a:pt x="10917537" y="0"/>
                </a:lnTo>
                <a:close/>
              </a:path>
            </a:pathLst>
          </a:custGeom>
          <a:blipFill>
            <a:blip r:embed="rId3"/>
            <a:stretch>
              <a:fillRect/>
            </a:stretch>
          </a:blipFill>
        </p:spPr>
      </p:sp>
      <p:sp>
        <p:nvSpPr>
          <p:cNvPr id="5" name="TextBox 5"/>
          <p:cNvSpPr txBox="1"/>
          <p:nvPr/>
        </p:nvSpPr>
        <p:spPr>
          <a:xfrm>
            <a:off x="1028700" y="1478339"/>
            <a:ext cx="16230600" cy="8498372"/>
          </a:xfrm>
          <a:prstGeom prst="rect">
            <a:avLst/>
          </a:prstGeom>
        </p:spPr>
        <p:txBody>
          <a:bodyPr lIns="0" tIns="0" rIns="0" bIns="0" rtlCol="0" anchor="t">
            <a:spAutoFit/>
          </a:bodyPr>
          <a:lstStyle/>
          <a:p>
            <a:pPr algn="l">
              <a:lnSpc>
                <a:spcPts val="3560"/>
              </a:lnSpc>
            </a:pPr>
            <a:r>
              <a:rPr lang="en-US" sz="2543" b="1">
                <a:solidFill>
                  <a:srgbClr val="FFFFFF"/>
                </a:solidFill>
                <a:latin typeface="Roboto Bold"/>
                <a:ea typeface="Roboto Bold"/>
                <a:cs typeface="Roboto Bold"/>
                <a:sym typeface="Roboto Bold"/>
              </a:rPr>
              <a:t>Objetivo</a:t>
            </a:r>
            <a:r>
              <a:rPr lang="en-US" sz="2543">
                <a:solidFill>
                  <a:srgbClr val="FFFFFF"/>
                </a:solidFill>
                <a:latin typeface="Roboto"/>
                <a:ea typeface="Roboto"/>
                <a:cs typeface="Roboto"/>
                <a:sym typeface="Roboto"/>
              </a:rPr>
              <a:t>: Desenvolver a PMSD para pessoas com saúde fragilizada ou que desejam monitorar sua condição física e prevenir doenças.</a:t>
            </a:r>
          </a:p>
          <a:p>
            <a:pPr algn="l">
              <a:lnSpc>
                <a:spcPts val="3560"/>
              </a:lnSpc>
            </a:pPr>
            <a:endParaRPr lang="en-US" sz="2543">
              <a:solidFill>
                <a:srgbClr val="FFFFFF"/>
              </a:solidFill>
              <a:latin typeface="Roboto"/>
              <a:ea typeface="Roboto"/>
              <a:cs typeface="Roboto"/>
              <a:sym typeface="Roboto"/>
            </a:endParaRPr>
          </a:p>
          <a:p>
            <a:pPr algn="l">
              <a:lnSpc>
                <a:spcPts val="3560"/>
              </a:lnSpc>
            </a:pPr>
            <a:r>
              <a:rPr lang="en-US" sz="2543" b="1">
                <a:solidFill>
                  <a:srgbClr val="FFFFFF"/>
                </a:solidFill>
                <a:latin typeface="Roboto Bold"/>
                <a:ea typeface="Roboto Bold"/>
                <a:cs typeface="Roboto Bold"/>
                <a:sym typeface="Roboto Bold"/>
              </a:rPr>
              <a:t>Funcionalidade Principal:</a:t>
            </a:r>
          </a:p>
          <a:p>
            <a:pPr marL="549123" lvl="1" indent="-274562" algn="l">
              <a:lnSpc>
                <a:spcPts val="3560"/>
              </a:lnSpc>
              <a:buFont typeface="Arial"/>
              <a:buChar char="•"/>
            </a:pPr>
            <a:r>
              <a:rPr lang="en-US" sz="2543">
                <a:solidFill>
                  <a:srgbClr val="FFFFFF"/>
                </a:solidFill>
                <a:latin typeface="Roboto"/>
                <a:ea typeface="Roboto"/>
                <a:cs typeface="Roboto"/>
                <a:sym typeface="Roboto"/>
              </a:rPr>
              <a:t>Sistema de geolocalização: Informa sobre áreas com alta incidência de doenças transmissíveis e sugere prevenções </a:t>
            </a:r>
          </a:p>
          <a:p>
            <a:pPr algn="l">
              <a:lnSpc>
                <a:spcPts val="3560"/>
              </a:lnSpc>
            </a:pPr>
            <a:endParaRPr lang="en-US" sz="2543">
              <a:solidFill>
                <a:srgbClr val="FFFFFF"/>
              </a:solidFill>
              <a:latin typeface="Roboto"/>
              <a:ea typeface="Roboto"/>
              <a:cs typeface="Roboto"/>
              <a:sym typeface="Roboto"/>
            </a:endParaRPr>
          </a:p>
          <a:p>
            <a:pPr algn="l">
              <a:lnSpc>
                <a:spcPts val="3560"/>
              </a:lnSpc>
            </a:pPr>
            <a:r>
              <a:rPr lang="en-US" sz="2543" b="1">
                <a:solidFill>
                  <a:srgbClr val="FFFFFF"/>
                </a:solidFill>
                <a:latin typeface="Roboto Bold"/>
                <a:ea typeface="Roboto Bold"/>
                <a:cs typeface="Roboto Bold"/>
                <a:sym typeface="Roboto Bold"/>
              </a:rPr>
              <a:t>Sensores Integrados</a:t>
            </a:r>
            <a:r>
              <a:rPr lang="en-US" sz="2543">
                <a:solidFill>
                  <a:srgbClr val="FFFFFF"/>
                </a:solidFill>
                <a:latin typeface="Roboto"/>
                <a:ea typeface="Roboto"/>
                <a:cs typeface="Roboto"/>
                <a:sym typeface="Roboto"/>
              </a:rPr>
              <a:t>:</a:t>
            </a:r>
          </a:p>
          <a:p>
            <a:pPr marL="549123" lvl="1" indent="-274562" algn="l">
              <a:lnSpc>
                <a:spcPts val="3560"/>
              </a:lnSpc>
              <a:spcBef>
                <a:spcPct val="0"/>
              </a:spcBef>
              <a:buFont typeface="Arial"/>
              <a:buChar char="•"/>
            </a:pPr>
            <a:r>
              <a:rPr lang="en-US" sz="2543">
                <a:solidFill>
                  <a:srgbClr val="FFFFFF"/>
                </a:solidFill>
                <a:latin typeface="Roboto"/>
                <a:ea typeface="Roboto"/>
                <a:cs typeface="Roboto"/>
                <a:sym typeface="Roboto"/>
              </a:rPr>
              <a:t>Frequência cardíaca, Pressão arterial, Temperatura corporal, Nível de oxigênio no sangue.</a:t>
            </a:r>
          </a:p>
          <a:p>
            <a:pPr algn="l">
              <a:lnSpc>
                <a:spcPts val="3560"/>
              </a:lnSpc>
              <a:spcBef>
                <a:spcPct val="0"/>
              </a:spcBef>
            </a:pPr>
            <a:endParaRPr lang="en-US" sz="2543">
              <a:solidFill>
                <a:srgbClr val="FFFFFF"/>
              </a:solidFill>
              <a:latin typeface="Roboto"/>
              <a:ea typeface="Roboto"/>
              <a:cs typeface="Roboto"/>
              <a:sym typeface="Roboto"/>
            </a:endParaRPr>
          </a:p>
          <a:p>
            <a:pPr algn="l">
              <a:lnSpc>
                <a:spcPts val="3560"/>
              </a:lnSpc>
              <a:spcBef>
                <a:spcPct val="0"/>
              </a:spcBef>
            </a:pPr>
            <a:r>
              <a:rPr lang="en-US" sz="2543" b="1">
                <a:solidFill>
                  <a:srgbClr val="FFFFFF"/>
                </a:solidFill>
                <a:latin typeface="Roboto Bold"/>
                <a:ea typeface="Roboto Bold"/>
                <a:cs typeface="Roboto Bold"/>
                <a:sym typeface="Roboto Bold"/>
              </a:rPr>
              <a:t>Gerenciamento e ajuda nos Tratamentos:</a:t>
            </a:r>
          </a:p>
          <a:p>
            <a:pPr marL="549123" lvl="1" indent="-274562" algn="l">
              <a:lnSpc>
                <a:spcPts val="3560"/>
              </a:lnSpc>
              <a:spcBef>
                <a:spcPct val="0"/>
              </a:spcBef>
              <a:buFont typeface="Arial"/>
              <a:buChar char="•"/>
            </a:pPr>
            <a:r>
              <a:rPr lang="en-US" sz="2543">
                <a:solidFill>
                  <a:srgbClr val="FFFFFF"/>
                </a:solidFill>
                <a:latin typeface="Roboto"/>
                <a:ea typeface="Roboto"/>
                <a:cs typeface="Roboto"/>
                <a:sym typeface="Roboto"/>
              </a:rPr>
              <a:t>Notificação de horários e dosagens de medicamentos.</a:t>
            </a:r>
          </a:p>
          <a:p>
            <a:pPr algn="l">
              <a:lnSpc>
                <a:spcPts val="3560"/>
              </a:lnSpc>
              <a:spcBef>
                <a:spcPct val="0"/>
              </a:spcBef>
            </a:pPr>
            <a:endParaRPr lang="en-US" sz="2543">
              <a:solidFill>
                <a:srgbClr val="FFFFFF"/>
              </a:solidFill>
              <a:latin typeface="Roboto"/>
              <a:ea typeface="Roboto"/>
              <a:cs typeface="Roboto"/>
              <a:sym typeface="Roboto"/>
            </a:endParaRPr>
          </a:p>
          <a:p>
            <a:pPr algn="l">
              <a:lnSpc>
                <a:spcPts val="3560"/>
              </a:lnSpc>
              <a:spcBef>
                <a:spcPct val="0"/>
              </a:spcBef>
            </a:pPr>
            <a:r>
              <a:rPr lang="en-US" sz="2543" b="1">
                <a:solidFill>
                  <a:srgbClr val="FFFFFF"/>
                </a:solidFill>
                <a:latin typeface="Roboto Bold"/>
                <a:ea typeface="Roboto Bold"/>
                <a:cs typeface="Roboto Bold"/>
                <a:sym typeface="Roboto Bold"/>
              </a:rPr>
              <a:t>Acompanhamento Remoto:</a:t>
            </a:r>
          </a:p>
          <a:p>
            <a:pPr marL="549123" lvl="1" indent="-274562" algn="l">
              <a:lnSpc>
                <a:spcPts val="3560"/>
              </a:lnSpc>
              <a:spcBef>
                <a:spcPct val="0"/>
              </a:spcBef>
              <a:buFont typeface="Arial"/>
              <a:buChar char="•"/>
            </a:pPr>
            <a:r>
              <a:rPr lang="en-US" sz="2543">
                <a:solidFill>
                  <a:srgbClr val="FFFFFF"/>
                </a:solidFill>
                <a:latin typeface="Roboto"/>
                <a:ea typeface="Roboto"/>
                <a:cs typeface="Roboto"/>
                <a:sym typeface="Roboto"/>
              </a:rPr>
              <a:t>Permite monitoramento remoto por profissionais de saúde.</a:t>
            </a:r>
          </a:p>
          <a:p>
            <a:pPr algn="l">
              <a:lnSpc>
                <a:spcPts val="3560"/>
              </a:lnSpc>
              <a:spcBef>
                <a:spcPct val="0"/>
              </a:spcBef>
            </a:pPr>
            <a:endParaRPr lang="en-US" sz="2543">
              <a:solidFill>
                <a:srgbClr val="FFFFFF"/>
              </a:solidFill>
              <a:latin typeface="Roboto"/>
              <a:ea typeface="Roboto"/>
              <a:cs typeface="Roboto"/>
              <a:sym typeface="Roboto"/>
            </a:endParaRPr>
          </a:p>
          <a:p>
            <a:pPr algn="l">
              <a:lnSpc>
                <a:spcPts val="3560"/>
              </a:lnSpc>
              <a:spcBef>
                <a:spcPct val="0"/>
              </a:spcBef>
            </a:pPr>
            <a:r>
              <a:rPr lang="en-US" sz="2543" b="1">
                <a:solidFill>
                  <a:srgbClr val="FFFFFF"/>
                </a:solidFill>
                <a:latin typeface="Roboto Bold"/>
                <a:ea typeface="Roboto Bold"/>
                <a:cs typeface="Roboto Bold"/>
                <a:sym typeface="Roboto Bold"/>
              </a:rPr>
              <a:t>Abordagem Preventiva:</a:t>
            </a:r>
          </a:p>
          <a:p>
            <a:pPr marL="549123" lvl="1" indent="-274562" algn="l">
              <a:lnSpc>
                <a:spcPts val="3560"/>
              </a:lnSpc>
              <a:spcBef>
                <a:spcPct val="0"/>
              </a:spcBef>
              <a:buFont typeface="Arial"/>
              <a:buChar char="•"/>
            </a:pPr>
            <a:r>
              <a:rPr lang="en-US" sz="2543">
                <a:solidFill>
                  <a:srgbClr val="FFFFFF"/>
                </a:solidFill>
                <a:latin typeface="Roboto"/>
                <a:ea typeface="Roboto"/>
                <a:cs typeface="Roboto"/>
                <a:sym typeface="Roboto"/>
              </a:rPr>
              <a:t>Foco em prevenção e personalização da saúde do usuário.</a:t>
            </a:r>
          </a:p>
          <a:p>
            <a:pPr algn="l">
              <a:lnSpc>
                <a:spcPts val="3560"/>
              </a:lnSpc>
              <a:spcBef>
                <a:spcPct val="0"/>
              </a:spcBef>
            </a:pPr>
            <a:endParaRPr lang="en-US" sz="2543">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399030" y="3178919"/>
            <a:ext cx="8476221" cy="5030196"/>
          </a:xfrm>
          <a:custGeom>
            <a:avLst/>
            <a:gdLst/>
            <a:ahLst/>
            <a:cxnLst/>
            <a:rect l="l" t="t" r="r" b="b"/>
            <a:pathLst>
              <a:path w="8476221" h="5030196">
                <a:moveTo>
                  <a:pt x="0" y="0"/>
                </a:moveTo>
                <a:lnTo>
                  <a:pt x="8476221" y="0"/>
                </a:lnTo>
                <a:lnTo>
                  <a:pt x="8476221" y="5030196"/>
                </a:lnTo>
                <a:lnTo>
                  <a:pt x="0" y="5030196"/>
                </a:lnTo>
                <a:lnTo>
                  <a:pt x="0" y="0"/>
                </a:lnTo>
                <a:close/>
              </a:path>
            </a:pathLst>
          </a:custGeom>
          <a:blipFill>
            <a:blip r:embed="rId2"/>
            <a:stretch>
              <a:fillRect l="-909" r="-2976"/>
            </a:stretch>
          </a:blipFill>
          <a:ln w="66675" cap="rnd">
            <a:solidFill>
              <a:srgbClr val="FFFFFF"/>
            </a:solidFill>
            <a:prstDash val="solid"/>
            <a:round/>
          </a:ln>
        </p:spPr>
      </p:sp>
      <p:sp>
        <p:nvSpPr>
          <p:cNvPr id="3" name="Freeform 3"/>
          <p:cNvSpPr/>
          <p:nvPr/>
        </p:nvSpPr>
        <p:spPr>
          <a:xfrm>
            <a:off x="9536302" y="3178919"/>
            <a:ext cx="8327818" cy="5030196"/>
          </a:xfrm>
          <a:custGeom>
            <a:avLst/>
            <a:gdLst/>
            <a:ahLst/>
            <a:cxnLst/>
            <a:rect l="l" t="t" r="r" b="b"/>
            <a:pathLst>
              <a:path w="8327818" h="5030196">
                <a:moveTo>
                  <a:pt x="0" y="0"/>
                </a:moveTo>
                <a:lnTo>
                  <a:pt x="8327818" y="0"/>
                </a:lnTo>
                <a:lnTo>
                  <a:pt x="8327818" y="5030196"/>
                </a:lnTo>
                <a:lnTo>
                  <a:pt x="0" y="5030196"/>
                </a:lnTo>
                <a:lnTo>
                  <a:pt x="0" y="0"/>
                </a:lnTo>
                <a:close/>
              </a:path>
            </a:pathLst>
          </a:custGeom>
          <a:blipFill>
            <a:blip r:embed="rId3"/>
            <a:stretch>
              <a:fillRect l="-5737"/>
            </a:stretch>
          </a:blipFill>
          <a:ln w="66675" cap="rnd">
            <a:solidFill>
              <a:srgbClr val="FFFFFF"/>
            </a:solidFill>
            <a:prstDash val="solid"/>
            <a:round/>
          </a:ln>
        </p:spPr>
      </p:sp>
      <p:sp>
        <p:nvSpPr>
          <p:cNvPr id="4" name="TextBox 4"/>
          <p:cNvSpPr txBox="1"/>
          <p:nvPr/>
        </p:nvSpPr>
        <p:spPr>
          <a:xfrm>
            <a:off x="1788955" y="990600"/>
            <a:ext cx="14957196" cy="1056058"/>
          </a:xfrm>
          <a:prstGeom prst="rect">
            <a:avLst/>
          </a:prstGeom>
        </p:spPr>
        <p:txBody>
          <a:bodyPr lIns="0" tIns="0" rIns="0" bIns="0" rtlCol="0" anchor="t">
            <a:spAutoFit/>
          </a:bodyPr>
          <a:lstStyle/>
          <a:p>
            <a:pPr algn="ctr">
              <a:lnSpc>
                <a:spcPts val="8135"/>
              </a:lnSpc>
            </a:pPr>
            <a:r>
              <a:rPr lang="en-US" sz="7200" dirty="0" err="1" smtClean="0">
                <a:solidFill>
                  <a:srgbClr val="FFFFFF"/>
                </a:solidFill>
                <a:latin typeface="Horizon"/>
                <a:ea typeface="Horizon"/>
                <a:cs typeface="Horizon"/>
                <a:sym typeface="Horizon"/>
              </a:rPr>
              <a:t>ILUSTRAçãO</a:t>
            </a:r>
            <a:r>
              <a:rPr lang="en-US" sz="7200" dirty="0" smtClean="0">
                <a:solidFill>
                  <a:srgbClr val="FFFFFF"/>
                </a:solidFill>
                <a:latin typeface="Horizon"/>
                <a:ea typeface="Horizon"/>
                <a:cs typeface="Horizon"/>
                <a:sym typeface="Horizon"/>
              </a:rPr>
              <a:t> </a:t>
            </a:r>
            <a:r>
              <a:rPr lang="en-US" sz="7200" dirty="0">
                <a:solidFill>
                  <a:srgbClr val="FFFFFF"/>
                </a:solidFill>
                <a:latin typeface="Horizon"/>
                <a:ea typeface="Horizon"/>
                <a:cs typeface="Horizon"/>
                <a:sym typeface="Horizon"/>
              </a:rPr>
              <a:t>PMSD</a:t>
            </a:r>
          </a:p>
        </p:txBody>
      </p:sp>
      <p:sp>
        <p:nvSpPr>
          <p:cNvPr id="5" name="TextBox 5"/>
          <p:cNvSpPr txBox="1"/>
          <p:nvPr/>
        </p:nvSpPr>
        <p:spPr>
          <a:xfrm>
            <a:off x="5035376" y="8440086"/>
            <a:ext cx="8217247" cy="377825"/>
          </a:xfrm>
          <a:prstGeom prst="rect">
            <a:avLst/>
          </a:prstGeom>
        </p:spPr>
        <p:txBody>
          <a:bodyPr lIns="0" tIns="0" rIns="0" bIns="0" rtlCol="0" anchor="t">
            <a:spAutoFit/>
          </a:bodyPr>
          <a:lstStyle/>
          <a:p>
            <a:pPr algn="ctr">
              <a:lnSpc>
                <a:spcPts val="2800"/>
              </a:lnSpc>
              <a:spcBef>
                <a:spcPct val="0"/>
              </a:spcBef>
            </a:pPr>
            <a:r>
              <a:rPr lang="en-US" sz="2000">
                <a:solidFill>
                  <a:srgbClr val="FFFFFF"/>
                </a:solidFill>
                <a:latin typeface="Horizon"/>
                <a:ea typeface="Horizon"/>
                <a:cs typeface="Horizon"/>
                <a:sym typeface="Horizon"/>
              </a:rPr>
              <a:t>(Imagens geradas pelo Adobe Firefly)</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12976655" y="2372363"/>
            <a:ext cx="5176970" cy="6047530"/>
          </a:xfrm>
          <a:custGeom>
            <a:avLst/>
            <a:gdLst/>
            <a:ahLst/>
            <a:cxnLst/>
            <a:rect l="l" t="t" r="r" b="b"/>
            <a:pathLst>
              <a:path w="5176970" h="6047530">
                <a:moveTo>
                  <a:pt x="0" y="0"/>
                </a:moveTo>
                <a:lnTo>
                  <a:pt x="5176970" y="0"/>
                </a:lnTo>
                <a:lnTo>
                  <a:pt x="5176970" y="6047530"/>
                </a:lnTo>
                <a:lnTo>
                  <a:pt x="0" y="6047530"/>
                </a:lnTo>
                <a:lnTo>
                  <a:pt x="0" y="0"/>
                </a:lnTo>
                <a:close/>
              </a:path>
            </a:pathLst>
          </a:custGeom>
          <a:blipFill>
            <a:blip r:embed="rId2"/>
            <a:stretch>
              <a:fillRect l="-47810" r="-56681"/>
            </a:stretch>
          </a:blipFill>
          <a:ln w="66675" cap="sq">
            <a:solidFill>
              <a:srgbClr val="FFFFFF"/>
            </a:solidFill>
            <a:prstDash val="solid"/>
            <a:miter/>
          </a:ln>
        </p:spPr>
      </p:sp>
      <p:sp>
        <p:nvSpPr>
          <p:cNvPr id="3" name="TextBox 3"/>
          <p:cNvSpPr txBox="1"/>
          <p:nvPr/>
        </p:nvSpPr>
        <p:spPr>
          <a:xfrm>
            <a:off x="4304318" y="296604"/>
            <a:ext cx="9679364" cy="1130808"/>
          </a:xfrm>
          <a:prstGeom prst="rect">
            <a:avLst/>
          </a:prstGeom>
        </p:spPr>
        <p:txBody>
          <a:bodyPr lIns="0" tIns="0" rIns="0" bIns="0" rtlCol="0" anchor="t">
            <a:spAutoFit/>
          </a:bodyPr>
          <a:lstStyle/>
          <a:p>
            <a:pPr algn="ctr">
              <a:lnSpc>
                <a:spcPts val="8135"/>
              </a:lnSpc>
            </a:pPr>
            <a:r>
              <a:rPr lang="en-US" sz="7200">
                <a:solidFill>
                  <a:srgbClr val="FFFFFF"/>
                </a:solidFill>
                <a:latin typeface="Horizon"/>
                <a:ea typeface="Horizon"/>
                <a:cs typeface="Horizon"/>
                <a:sym typeface="Horizon"/>
              </a:rPr>
              <a:t>PESQUISA</a:t>
            </a:r>
          </a:p>
        </p:txBody>
      </p:sp>
      <p:sp>
        <p:nvSpPr>
          <p:cNvPr id="4" name="TextBox 4"/>
          <p:cNvSpPr txBox="1"/>
          <p:nvPr/>
        </p:nvSpPr>
        <p:spPr>
          <a:xfrm>
            <a:off x="1028700" y="1933973"/>
            <a:ext cx="11854734" cy="7732398"/>
          </a:xfrm>
          <a:prstGeom prst="rect">
            <a:avLst/>
          </a:prstGeom>
        </p:spPr>
        <p:txBody>
          <a:bodyPr lIns="0" tIns="0" rIns="0" bIns="0" rtlCol="0" anchor="t">
            <a:spAutoFit/>
          </a:bodyPr>
          <a:lstStyle/>
          <a:p>
            <a:pPr algn="l">
              <a:lnSpc>
                <a:spcPts val="3390"/>
              </a:lnSpc>
            </a:pPr>
            <a:r>
              <a:rPr lang="en-US" sz="3000">
                <a:solidFill>
                  <a:srgbClr val="FFFFFF"/>
                </a:solidFill>
                <a:latin typeface="Roboto"/>
                <a:ea typeface="Roboto"/>
                <a:cs typeface="Roboto"/>
                <a:sym typeface="Roboto"/>
              </a:rPr>
              <a:t>Alguns exemplos de aplicações similares de IOT ao redor do mundo</a:t>
            </a:r>
          </a:p>
          <a:p>
            <a:pPr algn="l">
              <a:lnSpc>
                <a:spcPts val="3390"/>
              </a:lnSpc>
            </a:pPr>
            <a:endParaRPr lang="en-US" sz="3000">
              <a:solidFill>
                <a:srgbClr val="FFFFFF"/>
              </a:solidFill>
              <a:latin typeface="Roboto"/>
              <a:ea typeface="Roboto"/>
              <a:cs typeface="Roboto"/>
              <a:sym typeface="Roboto"/>
            </a:endParaRPr>
          </a:p>
          <a:p>
            <a:pPr algn="l">
              <a:lnSpc>
                <a:spcPts val="3390"/>
              </a:lnSpc>
            </a:pPr>
            <a:r>
              <a:rPr lang="en-US" sz="3000">
                <a:solidFill>
                  <a:srgbClr val="FFFFFF"/>
                </a:solidFill>
                <a:latin typeface="Roboto"/>
                <a:ea typeface="Roboto"/>
                <a:cs typeface="Roboto"/>
                <a:sym typeface="Roboto"/>
              </a:rPr>
              <a:t>Boston e Barcelona</a:t>
            </a:r>
          </a:p>
          <a:p>
            <a:pPr marL="647770" lvl="1" indent="-323885" algn="l">
              <a:lnSpc>
                <a:spcPts val="3390"/>
              </a:lnSpc>
              <a:spcBef>
                <a:spcPct val="0"/>
              </a:spcBef>
              <a:buFont typeface="Arial"/>
              <a:buChar char="•"/>
            </a:pPr>
            <a:r>
              <a:rPr lang="en-US" sz="3000">
                <a:solidFill>
                  <a:srgbClr val="FFFFFF"/>
                </a:solidFill>
                <a:latin typeface="Roboto"/>
                <a:ea typeface="Roboto"/>
                <a:cs typeface="Roboto"/>
                <a:sym typeface="Roboto"/>
              </a:rPr>
              <a:t>Foco no monitoramento personalizado e redução de riscos, como poluição e quedas.</a:t>
            </a: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r>
              <a:rPr lang="en-US" sz="3000">
                <a:solidFill>
                  <a:srgbClr val="FFFFFF"/>
                </a:solidFill>
                <a:latin typeface="Roboto"/>
                <a:ea typeface="Roboto"/>
                <a:cs typeface="Roboto"/>
                <a:sym typeface="Roboto"/>
              </a:rPr>
              <a:t>Shanghai</a:t>
            </a:r>
          </a:p>
          <a:p>
            <a:pPr marL="647770" lvl="1" indent="-323885" algn="l">
              <a:lnSpc>
                <a:spcPts val="3390"/>
              </a:lnSpc>
              <a:spcBef>
                <a:spcPct val="0"/>
              </a:spcBef>
              <a:buFont typeface="Arial"/>
              <a:buChar char="•"/>
            </a:pPr>
            <a:r>
              <a:rPr lang="en-US" sz="3000">
                <a:solidFill>
                  <a:srgbClr val="FFFFFF"/>
                </a:solidFill>
                <a:latin typeface="Roboto"/>
                <a:ea typeface="Roboto"/>
                <a:cs typeface="Roboto"/>
                <a:sym typeface="Roboto"/>
              </a:rPr>
              <a:t>Ampliação do acesso à saúde por meio de telemedicina.</a:t>
            </a: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r>
              <a:rPr lang="en-US" sz="3000">
                <a:solidFill>
                  <a:srgbClr val="FFFFFF"/>
                </a:solidFill>
                <a:latin typeface="Roboto"/>
                <a:ea typeface="Roboto"/>
                <a:cs typeface="Roboto"/>
                <a:sym typeface="Roboto"/>
              </a:rPr>
              <a:t>Toronto</a:t>
            </a:r>
          </a:p>
          <a:p>
            <a:pPr marL="647770" lvl="1" indent="-323885" algn="l">
              <a:lnSpc>
                <a:spcPts val="3390"/>
              </a:lnSpc>
              <a:spcBef>
                <a:spcPct val="0"/>
              </a:spcBef>
              <a:buFont typeface="Arial"/>
              <a:buChar char="•"/>
            </a:pPr>
            <a:r>
              <a:rPr lang="en-US" sz="3000">
                <a:solidFill>
                  <a:srgbClr val="FFFFFF"/>
                </a:solidFill>
                <a:latin typeface="Roboto"/>
                <a:ea typeface="Roboto"/>
                <a:cs typeface="Roboto"/>
                <a:sym typeface="Roboto"/>
              </a:rPr>
              <a:t>Melhora na adesão a tratamentos utilizando sensores.</a:t>
            </a: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r>
              <a:rPr lang="en-US" sz="3000">
                <a:solidFill>
                  <a:srgbClr val="FFFFFF"/>
                </a:solidFill>
                <a:latin typeface="Roboto"/>
                <a:ea typeface="Roboto"/>
                <a:cs typeface="Roboto"/>
                <a:sym typeface="Roboto"/>
              </a:rPr>
              <a:t>Londres</a:t>
            </a:r>
          </a:p>
          <a:p>
            <a:pPr marL="647770" lvl="1" indent="-323885" algn="l">
              <a:lnSpc>
                <a:spcPts val="3390"/>
              </a:lnSpc>
              <a:spcBef>
                <a:spcPct val="0"/>
              </a:spcBef>
              <a:buFont typeface="Arial"/>
              <a:buChar char="•"/>
            </a:pPr>
            <a:r>
              <a:rPr lang="en-US" sz="3000">
                <a:solidFill>
                  <a:srgbClr val="FFFFFF"/>
                </a:solidFill>
                <a:latin typeface="Roboto"/>
                <a:ea typeface="Roboto"/>
                <a:cs typeface="Roboto"/>
                <a:sym typeface="Roboto"/>
              </a:rPr>
              <a:t>Uso de dispositivos vestíveis para monitoramento cardíaco e intervenções rápidas.</a:t>
            </a: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endParaRPr lang="en-US" sz="3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TextBox 2"/>
          <p:cNvSpPr txBox="1"/>
          <p:nvPr/>
        </p:nvSpPr>
        <p:spPr>
          <a:xfrm>
            <a:off x="1028700" y="990600"/>
            <a:ext cx="8806011" cy="1130808"/>
          </a:xfrm>
          <a:prstGeom prst="rect">
            <a:avLst/>
          </a:prstGeom>
        </p:spPr>
        <p:txBody>
          <a:bodyPr lIns="0" tIns="0" rIns="0" bIns="0" rtlCol="0" anchor="t">
            <a:spAutoFit/>
          </a:bodyPr>
          <a:lstStyle/>
          <a:p>
            <a:pPr algn="ctr">
              <a:lnSpc>
                <a:spcPts val="8135"/>
              </a:lnSpc>
              <a:spcBef>
                <a:spcPct val="0"/>
              </a:spcBef>
            </a:pPr>
            <a:r>
              <a:rPr lang="en-US" sz="7200" b="1">
                <a:solidFill>
                  <a:srgbClr val="FFFFFF"/>
                </a:solidFill>
                <a:latin typeface="Horizon"/>
                <a:ea typeface="Horizon"/>
                <a:cs typeface="Horizon"/>
                <a:sym typeface="Horizon"/>
              </a:rPr>
              <a:t>PREVENÇÃO</a:t>
            </a:r>
          </a:p>
        </p:txBody>
      </p:sp>
      <p:sp>
        <p:nvSpPr>
          <p:cNvPr id="3" name="TextBox 3"/>
          <p:cNvSpPr txBox="1"/>
          <p:nvPr/>
        </p:nvSpPr>
        <p:spPr>
          <a:xfrm>
            <a:off x="1029543" y="2869189"/>
            <a:ext cx="8936478" cy="1392936"/>
          </a:xfrm>
          <a:prstGeom prst="rect">
            <a:avLst/>
          </a:prstGeom>
        </p:spPr>
        <p:txBody>
          <a:bodyPr lIns="0" tIns="0" rIns="0" bIns="0" rtlCol="0" anchor="t">
            <a:spAutoFit/>
          </a:bodyPr>
          <a:lstStyle/>
          <a:p>
            <a:pPr algn="l">
              <a:lnSpc>
                <a:spcPts val="2711"/>
              </a:lnSpc>
              <a:spcBef>
                <a:spcPct val="0"/>
              </a:spcBef>
            </a:pPr>
            <a:r>
              <a:rPr lang="en-US" sz="2400">
                <a:solidFill>
                  <a:srgbClr val="FFFFFF"/>
                </a:solidFill>
                <a:latin typeface="Roboto"/>
                <a:ea typeface="Roboto"/>
                <a:cs typeface="Roboto"/>
                <a:sym typeface="Roboto"/>
              </a:rPr>
              <a:t>Com base em nossa pesquisa, este dispositivo IoT seria capaz de prevenir algumas das principais doenças transmissíveis atualmente, além de monitorar de forma eficiente doenças não transmissíveis, que afetam muitas pessoas no dia a dia. </a:t>
            </a:r>
          </a:p>
        </p:txBody>
      </p:sp>
      <p:sp>
        <p:nvSpPr>
          <p:cNvPr id="4" name="TextBox 4"/>
          <p:cNvSpPr txBox="1"/>
          <p:nvPr/>
        </p:nvSpPr>
        <p:spPr>
          <a:xfrm>
            <a:off x="1028700" y="5927876"/>
            <a:ext cx="8682659" cy="1392936"/>
          </a:xfrm>
          <a:prstGeom prst="rect">
            <a:avLst/>
          </a:prstGeom>
        </p:spPr>
        <p:txBody>
          <a:bodyPr lIns="0" tIns="0" rIns="0" bIns="0" rtlCol="0" anchor="t">
            <a:spAutoFit/>
          </a:bodyPr>
          <a:lstStyle/>
          <a:p>
            <a:pPr algn="l">
              <a:lnSpc>
                <a:spcPts val="2711"/>
              </a:lnSpc>
              <a:spcBef>
                <a:spcPct val="0"/>
              </a:spcBef>
            </a:pPr>
            <a:r>
              <a:rPr lang="en-US" sz="2400">
                <a:solidFill>
                  <a:srgbClr val="FFFFFF"/>
                </a:solidFill>
                <a:latin typeface="Roboto"/>
                <a:ea typeface="Roboto"/>
                <a:cs typeface="Roboto"/>
                <a:sym typeface="Roboto"/>
              </a:rPr>
              <a:t>Sua tecnologia avançada permitiria um acompanhamento contínuo e personalizado, contribuindo tanto para a saúde preventiva quanto para o manejo de condições crônicas, futuramtente tambem podendo evitar uma possivel pandemia.</a:t>
            </a:r>
          </a:p>
        </p:txBody>
      </p:sp>
      <p:sp>
        <p:nvSpPr>
          <p:cNvPr id="5" name="Freeform 5"/>
          <p:cNvSpPr/>
          <p:nvPr/>
        </p:nvSpPr>
        <p:spPr>
          <a:xfrm>
            <a:off x="11535260" y="-1915612"/>
            <a:ext cx="7941500" cy="14118223"/>
          </a:xfrm>
          <a:custGeom>
            <a:avLst/>
            <a:gdLst/>
            <a:ahLst/>
            <a:cxnLst/>
            <a:rect l="l" t="t" r="r" b="b"/>
            <a:pathLst>
              <a:path w="7941500" h="14118223">
                <a:moveTo>
                  <a:pt x="0" y="0"/>
                </a:moveTo>
                <a:lnTo>
                  <a:pt x="7941500" y="0"/>
                </a:lnTo>
                <a:lnTo>
                  <a:pt x="7941500" y="14118224"/>
                </a:lnTo>
                <a:lnTo>
                  <a:pt x="0" y="14118224"/>
                </a:lnTo>
                <a:lnTo>
                  <a:pt x="0" y="0"/>
                </a:lnTo>
                <a:close/>
              </a:path>
            </a:pathLst>
          </a:custGeom>
          <a:blipFill>
            <a:blip r:embed="rId2"/>
            <a:stretch>
              <a:fillRect/>
            </a:stretch>
          </a:blipFill>
        </p:spPr>
      </p:sp>
      <p:sp>
        <p:nvSpPr>
          <p:cNvPr id="6" name="Freeform 6"/>
          <p:cNvSpPr/>
          <p:nvPr/>
        </p:nvSpPr>
        <p:spPr>
          <a:xfrm>
            <a:off x="10512375" y="1770037"/>
            <a:ext cx="6746925" cy="6746925"/>
          </a:xfrm>
          <a:custGeom>
            <a:avLst/>
            <a:gdLst/>
            <a:ahLst/>
            <a:cxnLst/>
            <a:rect l="l" t="t" r="r" b="b"/>
            <a:pathLst>
              <a:path w="6746925" h="6746925">
                <a:moveTo>
                  <a:pt x="0" y="0"/>
                </a:moveTo>
                <a:lnTo>
                  <a:pt x="6746925" y="0"/>
                </a:lnTo>
                <a:lnTo>
                  <a:pt x="6746925" y="6746926"/>
                </a:lnTo>
                <a:lnTo>
                  <a:pt x="0" y="6746926"/>
                </a:lnTo>
                <a:lnTo>
                  <a:pt x="0" y="0"/>
                </a:lnTo>
                <a:close/>
              </a:path>
            </a:pathLst>
          </a:custGeom>
          <a:blipFill>
            <a:blip r:embed="rId3"/>
            <a:stretch>
              <a:fillRect/>
            </a:stretch>
          </a:blipFill>
          <a:ln w="95250" cap="sq">
            <a:solidFill>
              <a:srgbClr val="FFFFFF"/>
            </a:solidFill>
            <a:prstDash val="solid"/>
            <a:miter/>
          </a:ln>
        </p:spPr>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486</Words>
  <Application>Microsoft Office PowerPoint</Application>
  <PresentationFormat>Personalizar</PresentationFormat>
  <Paragraphs>78</Paragraphs>
  <Slides>12</Slides>
  <Notes>0</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12</vt:i4>
      </vt:variant>
    </vt:vector>
  </HeadingPairs>
  <TitlesOfParts>
    <vt:vector size="20" baseType="lpstr">
      <vt:lpstr>Open Sans Bold</vt:lpstr>
      <vt:lpstr>Roboto</vt:lpstr>
      <vt:lpstr>Open Sans</vt:lpstr>
      <vt:lpstr>Roboto Bold</vt:lpstr>
      <vt:lpstr>Horizon</vt:lpstr>
      <vt:lpstr>Arial</vt:lpstr>
      <vt:lpstr>Calibri</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Projeto A3 - PMSD</dc:title>
  <cp:lastModifiedBy>Luiz</cp:lastModifiedBy>
  <cp:revision>5</cp:revision>
  <dcterms:created xsi:type="dcterms:W3CDTF">2006-08-16T00:00:00Z</dcterms:created>
  <dcterms:modified xsi:type="dcterms:W3CDTF">2024-12-01T02:17:12Z</dcterms:modified>
  <dc:identifier>DAGWmOMs8Xk</dc:identifier>
</cp:coreProperties>
</file>

<file path=docProps/thumbnail.jpeg>
</file>